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88" r:id="rId3"/>
    <p:sldId id="290" r:id="rId4"/>
    <p:sldId id="259" r:id="rId5"/>
    <p:sldId id="266" r:id="rId6"/>
    <p:sldId id="261" r:id="rId7"/>
    <p:sldId id="262" r:id="rId8"/>
    <p:sldId id="263" r:id="rId9"/>
    <p:sldId id="264" r:id="rId10"/>
    <p:sldId id="265" r:id="rId11"/>
    <p:sldId id="295" r:id="rId12"/>
    <p:sldId id="294" r:id="rId13"/>
    <p:sldId id="268" r:id="rId14"/>
    <p:sldId id="267" r:id="rId15"/>
    <p:sldId id="260" r:id="rId16"/>
    <p:sldId id="270" r:id="rId17"/>
    <p:sldId id="271" r:id="rId18"/>
    <p:sldId id="272" r:id="rId19"/>
    <p:sldId id="273" r:id="rId20"/>
    <p:sldId id="274" r:id="rId21"/>
    <p:sldId id="276" r:id="rId22"/>
    <p:sldId id="278" r:id="rId23"/>
    <p:sldId id="279" r:id="rId24"/>
    <p:sldId id="277" r:id="rId25"/>
    <p:sldId id="287" r:id="rId26"/>
    <p:sldId id="275" r:id="rId27"/>
    <p:sldId id="280" r:id="rId28"/>
    <p:sldId id="281" r:id="rId29"/>
    <p:sldId id="282" r:id="rId30"/>
    <p:sldId id="283" r:id="rId31"/>
    <p:sldId id="284" r:id="rId32"/>
    <p:sldId id="291" r:id="rId33"/>
    <p:sldId id="285" r:id="rId34"/>
    <p:sldId id="289" r:id="rId35"/>
    <p:sldId id="292" r:id="rId36"/>
    <p:sldId id="293" r:id="rId37"/>
  </p:sldIdLst>
  <p:sldSz cx="11707813" cy="52197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934"/>
    <a:srgbClr val="011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86"/>
    <p:restoredTop sz="85025"/>
  </p:normalViewPr>
  <p:slideViewPr>
    <p:cSldViewPr snapToGrid="0" snapToObjects="1">
      <p:cViewPr varScale="1">
        <p:scale>
          <a:sx n="123" d="100"/>
          <a:sy n="123" d="100"/>
        </p:scale>
        <p:origin x="21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DA836-EF62-9A4B-918B-A8E2B4A21C20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31750" y="1143000"/>
            <a:ext cx="6921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C7A84-6E71-6E41-84E8-BBC22A58764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7721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例如在</a:t>
            </a:r>
            <a:r>
              <a:rPr kumimoji="1" lang="en" altLang="zh-CN" dirty="0"/>
              <a:t>MySQL8.0</a:t>
            </a:r>
            <a:r>
              <a:rPr kumimoji="1" lang="zh-CN" altLang="en-US" dirty="0"/>
              <a:t>中高可用解决方案，数据一致性，</a:t>
            </a:r>
            <a:r>
              <a:rPr kumimoji="1" lang="en" altLang="zh-CN" dirty="0"/>
              <a:t>join</a:t>
            </a:r>
            <a:r>
              <a:rPr kumimoji="1" lang="zh-CN" altLang="en-US" dirty="0"/>
              <a:t>优化都得到了进一步的提升，希望通过本次分享中给大家讲解一下</a:t>
            </a:r>
            <a:r>
              <a:rPr kumimoji="1" lang="en" altLang="zh-CN" dirty="0"/>
              <a:t>MySQL8.0</a:t>
            </a:r>
            <a:r>
              <a:rPr kumimoji="1" lang="zh-CN" altLang="en-US" dirty="0"/>
              <a:t>可以给开发人员带来的便利性及一些有用的新特性及使用</a:t>
            </a:r>
            <a:r>
              <a:rPr kumimoji="1" lang="en" altLang="zh-CN" dirty="0"/>
              <a:t>MySQL8.0</a:t>
            </a:r>
            <a:r>
              <a:rPr kumimoji="1" lang="zh-CN" altLang="en-US" dirty="0"/>
              <a:t>新特性的注意事项，让你快速在生产中使用</a:t>
            </a:r>
            <a:r>
              <a:rPr kumimoji="1" lang="en" altLang="zh-CN" dirty="0"/>
              <a:t>MySQL8.0</a:t>
            </a:r>
            <a:r>
              <a:rPr kumimoji="1" lang="zh-CN" altLang="en" dirty="0"/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C7A84-6E71-6E41-84E8-BBC22A58764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2328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但半同步终究是没办法避免幽灵事务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C7A84-6E71-6E41-84E8-BBC22A58764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2714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例如在</a:t>
            </a:r>
            <a:r>
              <a:rPr kumimoji="1" lang="en" altLang="zh-CN" dirty="0"/>
              <a:t>MySQL8.0</a:t>
            </a:r>
            <a:r>
              <a:rPr kumimoji="1" lang="zh-CN" altLang="en-US" dirty="0"/>
              <a:t>中高可用解决方案，数据一致性，</a:t>
            </a:r>
            <a:r>
              <a:rPr kumimoji="1" lang="en" altLang="zh-CN" dirty="0"/>
              <a:t>join</a:t>
            </a:r>
            <a:r>
              <a:rPr kumimoji="1" lang="zh-CN" altLang="en-US" dirty="0"/>
              <a:t>优化都得到了进一步的提升，希望通过本次分享中给大家讲解一下</a:t>
            </a:r>
            <a:r>
              <a:rPr kumimoji="1" lang="en" altLang="zh-CN" dirty="0"/>
              <a:t>MySQL8.0</a:t>
            </a:r>
            <a:r>
              <a:rPr kumimoji="1" lang="zh-CN" altLang="en-US" dirty="0"/>
              <a:t>可以给开发人员带来的便利性及一些有用的新特性及使用</a:t>
            </a:r>
            <a:r>
              <a:rPr kumimoji="1" lang="en" altLang="zh-CN" dirty="0"/>
              <a:t>MySQL8.0</a:t>
            </a:r>
            <a:r>
              <a:rPr kumimoji="1" lang="zh-CN" altLang="en-US" dirty="0"/>
              <a:t>新特性的注意事项，让你快速在生产中使用</a:t>
            </a:r>
            <a:r>
              <a:rPr kumimoji="1" lang="en" altLang="zh-CN" dirty="0"/>
              <a:t>MySQL8.0</a:t>
            </a:r>
            <a:r>
              <a:rPr kumimoji="1" lang="zh-CN" altLang="en" dirty="0"/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C7A84-6E71-6E41-84E8-BBC22A58764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3721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Singel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primary</a:t>
            </a:r>
            <a:r>
              <a:rPr kumimoji="1" lang="zh-CN" altLang="en-US" dirty="0"/>
              <a:t> 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primary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C7A84-6E71-6E41-84E8-BBC22A58764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4692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Singel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primary</a:t>
            </a:r>
            <a:r>
              <a:rPr kumimoji="1" lang="zh-CN" altLang="en-US" dirty="0"/>
              <a:t> 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primary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C7A84-6E71-6E41-84E8-BBC22A58764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2214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Singel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primary</a:t>
            </a:r>
            <a:r>
              <a:rPr kumimoji="1" lang="zh-CN" altLang="en-US" dirty="0"/>
              <a:t> 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primary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C7A84-6E71-6E41-84E8-BBC22A58764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7946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最简单的办法利用</a:t>
            </a:r>
            <a:r>
              <a:rPr kumimoji="1" lang="en-US" altLang="zh-CN" dirty="0" err="1"/>
              <a:t>mysqlshell</a:t>
            </a:r>
            <a:r>
              <a:rPr kumimoji="1" lang="zh-CN" altLang="en-US" dirty="0"/>
              <a:t>搭建</a:t>
            </a:r>
            <a:r>
              <a:rPr kumimoji="1" lang="en-US" altLang="zh-CN" dirty="0"/>
              <a:t>MGR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C7A84-6E71-6E41-84E8-BBC22A58764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3540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C7A84-6E71-6E41-84E8-BBC22A58764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9735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窗口函数</a:t>
            </a:r>
            <a:r>
              <a:rPr kumimoji="1" lang="en-US" altLang="zh-CN" dirty="0" err="1"/>
              <a:t>row_number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C7A84-6E71-6E41-84E8-BBC22A58764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5339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C7A84-6E71-6E41-84E8-BBC22A58764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506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C7A84-6E71-6E41-84E8-BBC22A58764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364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例如在</a:t>
            </a:r>
            <a:r>
              <a:rPr kumimoji="1" lang="en" altLang="zh-CN" dirty="0"/>
              <a:t>MySQL8.0</a:t>
            </a:r>
            <a:r>
              <a:rPr kumimoji="1" lang="zh-CN" altLang="en-US" dirty="0"/>
              <a:t>中高可用解决方案，数据一致性，</a:t>
            </a:r>
            <a:r>
              <a:rPr kumimoji="1" lang="en" altLang="zh-CN" dirty="0"/>
              <a:t>join</a:t>
            </a:r>
            <a:r>
              <a:rPr kumimoji="1" lang="zh-CN" altLang="en-US" dirty="0"/>
              <a:t>优化都得到了进一步的提升，希望通过本次分享中给大家讲解一下</a:t>
            </a:r>
            <a:r>
              <a:rPr kumimoji="1" lang="en" altLang="zh-CN" dirty="0"/>
              <a:t>MySQL8.0</a:t>
            </a:r>
            <a:r>
              <a:rPr kumimoji="1" lang="zh-CN" altLang="en-US" dirty="0"/>
              <a:t>可以给开发人员带来的便利性及一些有用的新特性及使用</a:t>
            </a:r>
            <a:r>
              <a:rPr kumimoji="1" lang="en" altLang="zh-CN" dirty="0"/>
              <a:t>MySQL8.0</a:t>
            </a:r>
            <a:r>
              <a:rPr kumimoji="1" lang="zh-CN" altLang="en-US" dirty="0"/>
              <a:t>新特性的注意事项，让你快速在生产中使用</a:t>
            </a:r>
            <a:r>
              <a:rPr kumimoji="1" lang="en" altLang="zh-CN" dirty="0"/>
              <a:t>MySQL8.0</a:t>
            </a:r>
            <a:r>
              <a:rPr kumimoji="1" lang="zh-CN" altLang="en" dirty="0"/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C7A84-6E71-6E41-84E8-BBC22A58764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9473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C7A84-6E71-6E41-84E8-BBC22A58764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6228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C7A84-6E71-6E41-84E8-BBC22A58764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540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单线程</a:t>
            </a:r>
            <a:r>
              <a:rPr kumimoji="1" lang="en-US" altLang="zh-CN" dirty="0"/>
              <a:t>-&gt;database-&gt;</a:t>
            </a:r>
            <a:r>
              <a:rPr kumimoji="1" lang="en-US" altLang="zh-CN" dirty="0" err="1"/>
              <a:t>binlog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commit</a:t>
            </a:r>
            <a:r>
              <a:rPr kumimoji="1" lang="zh-CN" altLang="en-US" dirty="0"/>
              <a:t> </a:t>
            </a:r>
            <a:r>
              <a:rPr kumimoji="1" lang="en-US" altLang="zh-CN" dirty="0"/>
              <a:t>-&gt;</a:t>
            </a:r>
            <a:r>
              <a:rPr kumimoji="1" lang="en-US" altLang="zh-CN" dirty="0" err="1"/>
              <a:t>writeset</a:t>
            </a:r>
            <a:endParaRPr kumimoji="1" lang="en-US" altLang="zh-CN" dirty="0"/>
          </a:p>
          <a:p>
            <a:r>
              <a:rPr kumimoji="1" lang="en-US" altLang="zh-CN" dirty="0" err="1"/>
              <a:t>Writeset</a:t>
            </a:r>
            <a:r>
              <a:rPr kumimoji="1" lang="zh-CN" altLang="en-US" dirty="0"/>
              <a:t>正确配置参数参考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C7A84-6E71-6E41-84E8-BBC22A58764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8939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主库写</a:t>
            </a:r>
            <a:r>
              <a:rPr kumimoji="1" lang="en-US" altLang="zh-CN" dirty="0" err="1"/>
              <a:t>binlog</a:t>
            </a:r>
            <a:r>
              <a:rPr kumimoji="1" lang="zh-CN" altLang="en-US" dirty="0"/>
              <a:t>和读</a:t>
            </a:r>
            <a:r>
              <a:rPr kumimoji="1" lang="en-US" altLang="zh-CN" dirty="0" err="1"/>
              <a:t>binlog</a:t>
            </a:r>
            <a:r>
              <a:rPr kumimoji="1" lang="zh-CN" altLang="en-US" dirty="0"/>
              <a:t>还是串行，如果挂多个从库，或是拿一个备份恢复后，利用主库追</a:t>
            </a:r>
            <a:r>
              <a:rPr kumimoji="1" lang="en-US" altLang="zh-CN" dirty="0" err="1"/>
              <a:t>binlog</a:t>
            </a:r>
            <a:r>
              <a:rPr kumimoji="1" lang="zh-CN" altLang="en-US" dirty="0"/>
              <a:t>造成主库莫名起妙的差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C7A84-6E71-6E41-84E8-BBC22A58764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1384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在并行的时间更多是考虑主库上把日志写的更顺序一点，让从库的</a:t>
            </a:r>
            <a:r>
              <a:rPr kumimoji="1" lang="en-US" altLang="zh-CN" dirty="0" err="1"/>
              <a:t>sql_thread</a:t>
            </a:r>
            <a:r>
              <a:rPr kumimoji="1" lang="zh-CN" altLang="en-US" dirty="0"/>
              <a:t>可以更好的并发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C7A84-6E71-6E41-84E8-BBC22A58764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9519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在并行的时间更多是考虑主库上把日志写的更顺序一点，让从库的</a:t>
            </a:r>
            <a:r>
              <a:rPr kumimoji="1" lang="en-US" altLang="zh-CN" dirty="0" err="1"/>
              <a:t>sql_thread</a:t>
            </a:r>
            <a:r>
              <a:rPr kumimoji="1" lang="zh-CN" altLang="en-US" dirty="0"/>
              <a:t>可以更好的并发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C7A84-6E71-6E41-84E8-BBC22A58764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6989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在并行的时间更多是考虑主库上把日志写的更顺序一点，让从库的</a:t>
            </a:r>
            <a:r>
              <a:rPr kumimoji="1" lang="en-US" altLang="zh-CN" dirty="0" err="1"/>
              <a:t>sql_thread</a:t>
            </a:r>
            <a:r>
              <a:rPr kumimoji="1" lang="zh-CN" altLang="en-US" dirty="0"/>
              <a:t>可以更好的并发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C7A84-6E71-6E41-84E8-BBC22A58764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679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在并行的时间更多是考虑主库上把日志写的更顺序一点，让从库的</a:t>
            </a:r>
            <a:r>
              <a:rPr kumimoji="1" lang="en-US" altLang="zh-CN" dirty="0" err="1"/>
              <a:t>sql_thread</a:t>
            </a:r>
            <a:r>
              <a:rPr kumimoji="1" lang="zh-CN" altLang="en-US" dirty="0"/>
              <a:t>可以更好的并发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C7A84-6E71-6E41-84E8-BBC22A58764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4621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在并行的时间更多是考虑主库上把日志写的更顺序一点，让从库的</a:t>
            </a:r>
            <a:r>
              <a:rPr kumimoji="1" lang="en-US" altLang="zh-CN" dirty="0" err="1"/>
              <a:t>sql_thread</a:t>
            </a:r>
            <a:r>
              <a:rPr kumimoji="1" lang="zh-CN" altLang="en-US" dirty="0"/>
              <a:t>可以更好的并发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C7A84-6E71-6E41-84E8-BBC22A58764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4641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3477" y="854243"/>
            <a:ext cx="8780860" cy="1817229"/>
          </a:xfrm>
        </p:spPr>
        <p:txBody>
          <a:bodyPr anchor="b"/>
          <a:lstStyle>
            <a:lvl1pPr algn="ctr">
              <a:defRPr sz="45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3477" y="2741551"/>
            <a:ext cx="8780860" cy="1260219"/>
          </a:xfrm>
        </p:spPr>
        <p:txBody>
          <a:bodyPr/>
          <a:lstStyle>
            <a:lvl1pPr marL="0" indent="0" algn="ctr">
              <a:buNone/>
              <a:defRPr sz="1827"/>
            </a:lvl1pPr>
            <a:lvl2pPr marL="347975" indent="0" algn="ctr">
              <a:buNone/>
              <a:defRPr sz="1522"/>
            </a:lvl2pPr>
            <a:lvl3pPr marL="695950" indent="0" algn="ctr">
              <a:buNone/>
              <a:defRPr sz="1370"/>
            </a:lvl3pPr>
            <a:lvl4pPr marL="1043925" indent="0" algn="ctr">
              <a:buNone/>
              <a:defRPr sz="1218"/>
            </a:lvl4pPr>
            <a:lvl5pPr marL="1391900" indent="0" algn="ctr">
              <a:buNone/>
              <a:defRPr sz="1218"/>
            </a:lvl5pPr>
            <a:lvl6pPr marL="1739875" indent="0" algn="ctr">
              <a:buNone/>
              <a:defRPr sz="1218"/>
            </a:lvl6pPr>
            <a:lvl7pPr marL="2087850" indent="0" algn="ctr">
              <a:buNone/>
              <a:defRPr sz="1218"/>
            </a:lvl7pPr>
            <a:lvl8pPr marL="2435824" indent="0" algn="ctr">
              <a:buNone/>
              <a:defRPr sz="1218"/>
            </a:lvl8pPr>
            <a:lvl9pPr marL="2783799" indent="0" algn="ctr">
              <a:buNone/>
              <a:defRPr sz="121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251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883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8404" y="277901"/>
            <a:ext cx="2524497" cy="442345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912" y="277901"/>
            <a:ext cx="7427144" cy="442345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0445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3901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814" y="1301301"/>
            <a:ext cx="10097989" cy="2171250"/>
          </a:xfrm>
        </p:spPr>
        <p:txBody>
          <a:bodyPr anchor="b"/>
          <a:lstStyle>
            <a:lvl1pPr>
              <a:defRPr sz="45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8814" y="3493092"/>
            <a:ext cx="10097989" cy="1141809"/>
          </a:xfrm>
        </p:spPr>
        <p:txBody>
          <a:bodyPr/>
          <a:lstStyle>
            <a:lvl1pPr marL="0" indent="0">
              <a:buNone/>
              <a:defRPr sz="1827">
                <a:solidFill>
                  <a:schemeClr val="tx1">
                    <a:tint val="75000"/>
                  </a:schemeClr>
                </a:solidFill>
              </a:defRPr>
            </a:lvl1pPr>
            <a:lvl2pPr marL="347975" indent="0">
              <a:buNone/>
              <a:defRPr sz="1522">
                <a:solidFill>
                  <a:schemeClr val="tx1">
                    <a:tint val="75000"/>
                  </a:schemeClr>
                </a:solidFill>
              </a:defRPr>
            </a:lvl2pPr>
            <a:lvl3pPr marL="695950" indent="0">
              <a:buNone/>
              <a:defRPr sz="1370">
                <a:solidFill>
                  <a:schemeClr val="tx1">
                    <a:tint val="75000"/>
                  </a:schemeClr>
                </a:solidFill>
              </a:defRPr>
            </a:lvl3pPr>
            <a:lvl4pPr marL="1043925" indent="0">
              <a:buNone/>
              <a:defRPr sz="1218">
                <a:solidFill>
                  <a:schemeClr val="tx1">
                    <a:tint val="75000"/>
                  </a:schemeClr>
                </a:solidFill>
              </a:defRPr>
            </a:lvl4pPr>
            <a:lvl5pPr marL="1391900" indent="0">
              <a:buNone/>
              <a:defRPr sz="1218">
                <a:solidFill>
                  <a:schemeClr val="tx1">
                    <a:tint val="75000"/>
                  </a:schemeClr>
                </a:solidFill>
              </a:defRPr>
            </a:lvl5pPr>
            <a:lvl6pPr marL="1739875" indent="0">
              <a:buNone/>
              <a:defRPr sz="1218">
                <a:solidFill>
                  <a:schemeClr val="tx1">
                    <a:tint val="75000"/>
                  </a:schemeClr>
                </a:solidFill>
              </a:defRPr>
            </a:lvl6pPr>
            <a:lvl7pPr marL="2087850" indent="0">
              <a:buNone/>
              <a:defRPr sz="1218">
                <a:solidFill>
                  <a:schemeClr val="tx1">
                    <a:tint val="75000"/>
                  </a:schemeClr>
                </a:solidFill>
              </a:defRPr>
            </a:lvl7pPr>
            <a:lvl8pPr marL="2435824" indent="0">
              <a:buNone/>
              <a:defRPr sz="1218">
                <a:solidFill>
                  <a:schemeClr val="tx1">
                    <a:tint val="75000"/>
                  </a:schemeClr>
                </a:solidFill>
              </a:defRPr>
            </a:lvl8pPr>
            <a:lvl9pPr marL="2783799" indent="0">
              <a:buNone/>
              <a:defRPr sz="121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5328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4912" y="1389503"/>
            <a:ext cx="4975821" cy="33118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7080" y="1389503"/>
            <a:ext cx="4975821" cy="33118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5229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37" y="277901"/>
            <a:ext cx="10097989" cy="10089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438" y="1279552"/>
            <a:ext cx="4952953" cy="627089"/>
          </a:xfrm>
        </p:spPr>
        <p:txBody>
          <a:bodyPr anchor="b"/>
          <a:lstStyle>
            <a:lvl1pPr marL="0" indent="0">
              <a:buNone/>
              <a:defRPr sz="1827" b="1"/>
            </a:lvl1pPr>
            <a:lvl2pPr marL="347975" indent="0">
              <a:buNone/>
              <a:defRPr sz="1522" b="1"/>
            </a:lvl2pPr>
            <a:lvl3pPr marL="695950" indent="0">
              <a:buNone/>
              <a:defRPr sz="1370" b="1"/>
            </a:lvl3pPr>
            <a:lvl4pPr marL="1043925" indent="0">
              <a:buNone/>
              <a:defRPr sz="1218" b="1"/>
            </a:lvl4pPr>
            <a:lvl5pPr marL="1391900" indent="0">
              <a:buNone/>
              <a:defRPr sz="1218" b="1"/>
            </a:lvl5pPr>
            <a:lvl6pPr marL="1739875" indent="0">
              <a:buNone/>
              <a:defRPr sz="1218" b="1"/>
            </a:lvl6pPr>
            <a:lvl7pPr marL="2087850" indent="0">
              <a:buNone/>
              <a:defRPr sz="1218" b="1"/>
            </a:lvl7pPr>
            <a:lvl8pPr marL="2435824" indent="0">
              <a:buNone/>
              <a:defRPr sz="1218" b="1"/>
            </a:lvl8pPr>
            <a:lvl9pPr marL="2783799" indent="0">
              <a:buNone/>
              <a:defRPr sz="121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6438" y="1906640"/>
            <a:ext cx="4952953" cy="28043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27081" y="1279552"/>
            <a:ext cx="4977345" cy="627089"/>
          </a:xfrm>
        </p:spPr>
        <p:txBody>
          <a:bodyPr anchor="b"/>
          <a:lstStyle>
            <a:lvl1pPr marL="0" indent="0">
              <a:buNone/>
              <a:defRPr sz="1827" b="1"/>
            </a:lvl1pPr>
            <a:lvl2pPr marL="347975" indent="0">
              <a:buNone/>
              <a:defRPr sz="1522" b="1"/>
            </a:lvl2pPr>
            <a:lvl3pPr marL="695950" indent="0">
              <a:buNone/>
              <a:defRPr sz="1370" b="1"/>
            </a:lvl3pPr>
            <a:lvl4pPr marL="1043925" indent="0">
              <a:buNone/>
              <a:defRPr sz="1218" b="1"/>
            </a:lvl4pPr>
            <a:lvl5pPr marL="1391900" indent="0">
              <a:buNone/>
              <a:defRPr sz="1218" b="1"/>
            </a:lvl5pPr>
            <a:lvl6pPr marL="1739875" indent="0">
              <a:buNone/>
              <a:defRPr sz="1218" b="1"/>
            </a:lvl6pPr>
            <a:lvl7pPr marL="2087850" indent="0">
              <a:buNone/>
              <a:defRPr sz="1218" b="1"/>
            </a:lvl7pPr>
            <a:lvl8pPr marL="2435824" indent="0">
              <a:buNone/>
              <a:defRPr sz="1218" b="1"/>
            </a:lvl8pPr>
            <a:lvl9pPr marL="2783799" indent="0">
              <a:buNone/>
              <a:defRPr sz="121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27081" y="1906640"/>
            <a:ext cx="4977345" cy="28043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541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0081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7269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38" y="347980"/>
            <a:ext cx="3776074" cy="1217930"/>
          </a:xfrm>
        </p:spPr>
        <p:txBody>
          <a:bodyPr anchor="b"/>
          <a:lstStyle>
            <a:lvl1pPr>
              <a:defRPr sz="24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7346" y="751541"/>
            <a:ext cx="5927080" cy="3709370"/>
          </a:xfrm>
        </p:spPr>
        <p:txBody>
          <a:bodyPr/>
          <a:lstStyle>
            <a:lvl1pPr>
              <a:defRPr sz="2436"/>
            </a:lvl1pPr>
            <a:lvl2pPr>
              <a:defRPr sz="2131"/>
            </a:lvl2pPr>
            <a:lvl3pPr>
              <a:defRPr sz="1827"/>
            </a:lvl3pPr>
            <a:lvl4pPr>
              <a:defRPr sz="1522"/>
            </a:lvl4pPr>
            <a:lvl5pPr>
              <a:defRPr sz="1522"/>
            </a:lvl5pPr>
            <a:lvl6pPr>
              <a:defRPr sz="1522"/>
            </a:lvl6pPr>
            <a:lvl7pPr>
              <a:defRPr sz="1522"/>
            </a:lvl7pPr>
            <a:lvl8pPr>
              <a:defRPr sz="1522"/>
            </a:lvl8pPr>
            <a:lvl9pPr>
              <a:defRPr sz="152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6438" y="1565910"/>
            <a:ext cx="3776074" cy="2901042"/>
          </a:xfrm>
        </p:spPr>
        <p:txBody>
          <a:bodyPr/>
          <a:lstStyle>
            <a:lvl1pPr marL="0" indent="0">
              <a:buNone/>
              <a:defRPr sz="1218"/>
            </a:lvl1pPr>
            <a:lvl2pPr marL="347975" indent="0">
              <a:buNone/>
              <a:defRPr sz="1066"/>
            </a:lvl2pPr>
            <a:lvl3pPr marL="695950" indent="0">
              <a:buNone/>
              <a:defRPr sz="913"/>
            </a:lvl3pPr>
            <a:lvl4pPr marL="1043925" indent="0">
              <a:buNone/>
              <a:defRPr sz="761"/>
            </a:lvl4pPr>
            <a:lvl5pPr marL="1391900" indent="0">
              <a:buNone/>
              <a:defRPr sz="761"/>
            </a:lvl5pPr>
            <a:lvl6pPr marL="1739875" indent="0">
              <a:buNone/>
              <a:defRPr sz="761"/>
            </a:lvl6pPr>
            <a:lvl7pPr marL="2087850" indent="0">
              <a:buNone/>
              <a:defRPr sz="761"/>
            </a:lvl7pPr>
            <a:lvl8pPr marL="2435824" indent="0">
              <a:buNone/>
              <a:defRPr sz="761"/>
            </a:lvl8pPr>
            <a:lvl9pPr marL="2783799" indent="0">
              <a:buNone/>
              <a:defRPr sz="76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6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38" y="347980"/>
            <a:ext cx="3776074" cy="1217930"/>
          </a:xfrm>
        </p:spPr>
        <p:txBody>
          <a:bodyPr anchor="b"/>
          <a:lstStyle>
            <a:lvl1pPr>
              <a:defRPr sz="24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7346" y="751541"/>
            <a:ext cx="5927080" cy="3709370"/>
          </a:xfrm>
        </p:spPr>
        <p:txBody>
          <a:bodyPr anchor="t"/>
          <a:lstStyle>
            <a:lvl1pPr marL="0" indent="0">
              <a:buNone/>
              <a:defRPr sz="2436"/>
            </a:lvl1pPr>
            <a:lvl2pPr marL="347975" indent="0">
              <a:buNone/>
              <a:defRPr sz="2131"/>
            </a:lvl2pPr>
            <a:lvl3pPr marL="695950" indent="0">
              <a:buNone/>
              <a:defRPr sz="1827"/>
            </a:lvl3pPr>
            <a:lvl4pPr marL="1043925" indent="0">
              <a:buNone/>
              <a:defRPr sz="1522"/>
            </a:lvl4pPr>
            <a:lvl5pPr marL="1391900" indent="0">
              <a:buNone/>
              <a:defRPr sz="1522"/>
            </a:lvl5pPr>
            <a:lvl6pPr marL="1739875" indent="0">
              <a:buNone/>
              <a:defRPr sz="1522"/>
            </a:lvl6pPr>
            <a:lvl7pPr marL="2087850" indent="0">
              <a:buNone/>
              <a:defRPr sz="1522"/>
            </a:lvl7pPr>
            <a:lvl8pPr marL="2435824" indent="0">
              <a:buNone/>
              <a:defRPr sz="1522"/>
            </a:lvl8pPr>
            <a:lvl9pPr marL="2783799" indent="0">
              <a:buNone/>
              <a:defRPr sz="1522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6438" y="1565910"/>
            <a:ext cx="3776074" cy="2901042"/>
          </a:xfrm>
        </p:spPr>
        <p:txBody>
          <a:bodyPr/>
          <a:lstStyle>
            <a:lvl1pPr marL="0" indent="0">
              <a:buNone/>
              <a:defRPr sz="1218"/>
            </a:lvl1pPr>
            <a:lvl2pPr marL="347975" indent="0">
              <a:buNone/>
              <a:defRPr sz="1066"/>
            </a:lvl2pPr>
            <a:lvl3pPr marL="695950" indent="0">
              <a:buNone/>
              <a:defRPr sz="913"/>
            </a:lvl3pPr>
            <a:lvl4pPr marL="1043925" indent="0">
              <a:buNone/>
              <a:defRPr sz="761"/>
            </a:lvl4pPr>
            <a:lvl5pPr marL="1391900" indent="0">
              <a:buNone/>
              <a:defRPr sz="761"/>
            </a:lvl5pPr>
            <a:lvl6pPr marL="1739875" indent="0">
              <a:buNone/>
              <a:defRPr sz="761"/>
            </a:lvl6pPr>
            <a:lvl7pPr marL="2087850" indent="0">
              <a:buNone/>
              <a:defRPr sz="761"/>
            </a:lvl7pPr>
            <a:lvl8pPr marL="2435824" indent="0">
              <a:buNone/>
              <a:defRPr sz="761"/>
            </a:lvl8pPr>
            <a:lvl9pPr marL="2783799" indent="0">
              <a:buNone/>
              <a:defRPr sz="76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2326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912" y="277901"/>
            <a:ext cx="10097989" cy="100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912" y="1389503"/>
            <a:ext cx="10097989" cy="3311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912" y="4837889"/>
            <a:ext cx="2634258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78213" y="4837889"/>
            <a:ext cx="3951387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8643" y="4837889"/>
            <a:ext cx="2634258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023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95950" rtl="0" eaLnBrk="1" latinLnBrk="0" hangingPunct="1">
        <a:lnSpc>
          <a:spcPct val="90000"/>
        </a:lnSpc>
        <a:spcBef>
          <a:spcPct val="0"/>
        </a:spcBef>
        <a:buNone/>
        <a:defRPr sz="33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3987" indent="-173987" algn="l" defTabSz="695950" rtl="0" eaLnBrk="1" latinLnBrk="0" hangingPunct="1">
        <a:lnSpc>
          <a:spcPct val="90000"/>
        </a:lnSpc>
        <a:spcBef>
          <a:spcPts val="761"/>
        </a:spcBef>
        <a:buFont typeface="Arial" panose="020B0604020202020204" pitchFamily="34" charset="0"/>
        <a:buChar char="•"/>
        <a:defRPr sz="2131" kern="1200">
          <a:solidFill>
            <a:schemeClr val="tx1"/>
          </a:solidFill>
          <a:latin typeface="+mn-lt"/>
          <a:ea typeface="+mn-ea"/>
          <a:cs typeface="+mn-cs"/>
        </a:defRPr>
      </a:lvl1pPr>
      <a:lvl2pPr marL="521962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827" kern="1200">
          <a:solidFill>
            <a:schemeClr val="tx1"/>
          </a:solidFill>
          <a:latin typeface="+mn-lt"/>
          <a:ea typeface="+mn-ea"/>
          <a:cs typeface="+mn-cs"/>
        </a:defRPr>
      </a:lvl2pPr>
      <a:lvl3pPr marL="869937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522" kern="1200">
          <a:solidFill>
            <a:schemeClr val="tx1"/>
          </a:solidFill>
          <a:latin typeface="+mn-lt"/>
          <a:ea typeface="+mn-ea"/>
          <a:cs typeface="+mn-cs"/>
        </a:defRPr>
      </a:lvl3pPr>
      <a:lvl4pPr marL="1217912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4pPr>
      <a:lvl5pPr marL="1565887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5pPr>
      <a:lvl6pPr marL="1913862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6pPr>
      <a:lvl7pPr marL="2261837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7pPr>
      <a:lvl8pPr marL="2609812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8pPr>
      <a:lvl9pPr marL="2957787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1pPr>
      <a:lvl2pPr marL="347975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2pPr>
      <a:lvl3pPr marL="695950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3pPr>
      <a:lvl4pPr marL="1043925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4pPr>
      <a:lvl5pPr marL="1391900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5pPr>
      <a:lvl6pPr marL="1739875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6pPr>
      <a:lvl7pPr marL="2087850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7pPr>
      <a:lvl8pPr marL="2435824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8pPr>
      <a:lvl9pPr marL="2783799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DB1A04B-0A38-164C-889A-938DA71B9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" y="0"/>
            <a:ext cx="11707738" cy="5219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3AB6D0-A3D8-4B4A-8452-AF3000D91D72}"/>
              </a:ext>
            </a:extLst>
          </p:cNvPr>
          <p:cNvSpPr txBox="1"/>
          <p:nvPr/>
        </p:nvSpPr>
        <p:spPr>
          <a:xfrm>
            <a:off x="1691129" y="1568722"/>
            <a:ext cx="9270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让</a:t>
            </a:r>
            <a:r>
              <a:rPr kumimoji="1" lang="en" altLang="zh-CN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MySQL 8.0</a:t>
            </a:r>
            <a:r>
              <a:rPr kumimoji="1" lang="zh-CN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给业务增效护航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E67C25-23EA-E842-8834-B35239822BBA}"/>
              </a:ext>
            </a:extLst>
          </p:cNvPr>
          <p:cNvSpPr txBox="1"/>
          <p:nvPr/>
        </p:nvSpPr>
        <p:spPr>
          <a:xfrm>
            <a:off x="5076289" y="259328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分享人：吴炳锡</a:t>
            </a:r>
          </a:p>
        </p:txBody>
      </p:sp>
    </p:spTree>
    <p:extLst>
      <p:ext uri="{BB962C8B-B14F-4D97-AF65-F5344CB8AC3E}">
        <p14:creationId xmlns:p14="http://schemas.microsoft.com/office/powerpoint/2010/main" val="869448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6FC83F-3822-E04D-A1AC-74A902DAA59C}"/>
              </a:ext>
            </a:extLst>
          </p:cNvPr>
          <p:cNvSpPr txBox="1"/>
          <p:nvPr/>
        </p:nvSpPr>
        <p:spPr>
          <a:xfrm>
            <a:off x="349624" y="309282"/>
            <a:ext cx="2775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MySQL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8.0</a:t>
            </a:r>
            <a:r>
              <a:rPr kumimoji="1" lang="zh-CN" altLang="en-US" sz="2400" dirty="0">
                <a:solidFill>
                  <a:schemeClr val="bg1"/>
                </a:solidFill>
              </a:rPr>
              <a:t>复制改进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8B6B52-D6D3-C644-AE2B-43DAA5D40AEF}"/>
              </a:ext>
            </a:extLst>
          </p:cNvPr>
          <p:cNvSpPr/>
          <p:nvPr/>
        </p:nvSpPr>
        <p:spPr>
          <a:xfrm>
            <a:off x="3554002" y="228387"/>
            <a:ext cx="5851525" cy="46095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并行复制推荐的参数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#</a:t>
            </a:r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binlog_group_ommit_sync_delay</a:t>
            </a:r>
            <a:r>
              <a:rPr lang="en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=0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#</a:t>
            </a:r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binlog_group_commit_sync_no_delay_count</a:t>
            </a:r>
            <a:r>
              <a:rPr lang="en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=0 </a:t>
            </a:r>
          </a:p>
          <a:p>
            <a:pPr>
              <a:lnSpc>
                <a:spcPct val="150000"/>
              </a:lnSpc>
            </a:pPr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slave_parallel_worker</a:t>
            </a:r>
            <a:r>
              <a:rPr lang="en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= N  </a:t>
            </a:r>
            <a:r>
              <a:rPr lang="zh-CN" altLang="e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zh-CN" altLang="en-US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默认是</a:t>
            </a:r>
            <a:r>
              <a:rPr lang="en-US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0</a:t>
            </a:r>
            <a:r>
              <a:rPr lang="zh-CN" altLang="en-US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endParaRPr lang="zh-CN" altLang="en-US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slave_parallel_type</a:t>
            </a:r>
            <a:r>
              <a:rPr lang="en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=LOGICAL_CLOCK</a:t>
            </a:r>
          </a:p>
          <a:p>
            <a:pPr>
              <a:lnSpc>
                <a:spcPct val="150000"/>
              </a:lnSpc>
            </a:pPr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binlog_transaction_dependency_tracking</a:t>
            </a:r>
            <a:r>
              <a:rPr lang="en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=</a:t>
            </a:r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writeset</a:t>
            </a:r>
            <a:endParaRPr lang="en" altLang="zh-CN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#</a:t>
            </a:r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binlog_transaction_dependency_history_size</a:t>
            </a:r>
            <a:r>
              <a:rPr lang="en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=25000</a:t>
            </a:r>
          </a:p>
          <a:p>
            <a:pPr>
              <a:lnSpc>
                <a:spcPct val="150000"/>
              </a:lnSpc>
            </a:pPr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transaction_write_set_extraction</a:t>
            </a:r>
            <a:r>
              <a:rPr lang="en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=XXHASH64</a:t>
            </a:r>
          </a:p>
          <a:p>
            <a:pPr>
              <a:lnSpc>
                <a:spcPct val="150000"/>
              </a:lnSpc>
            </a:pPr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innodb_thread_concurrency</a:t>
            </a:r>
            <a:r>
              <a:rPr lang="en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=0</a:t>
            </a:r>
          </a:p>
          <a:p>
            <a:pPr>
              <a:lnSpc>
                <a:spcPct val="150000"/>
              </a:lnSpc>
            </a:pPr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slave_preserve_commit_order</a:t>
            </a:r>
            <a:r>
              <a:rPr lang="en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 = </a:t>
            </a:r>
            <a:r>
              <a:rPr lang="en-US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1</a:t>
            </a:r>
            <a:endParaRPr lang="en" altLang="zh-CN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log_slave_updates</a:t>
            </a:r>
            <a:r>
              <a:rPr lang="en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=</a:t>
            </a:r>
            <a:r>
              <a:rPr lang="en-US" altLang="zh-CN" dirty="0">
                <a:solidFill>
                  <a:schemeClr val="bg1"/>
                </a:solidFill>
                <a:latin typeface="Helvetica Neue" panose="02000503000000020004" pitchFamily="2" charset="0"/>
              </a:rPr>
              <a:t>1</a:t>
            </a:r>
            <a:endParaRPr lang="en" altLang="zh-CN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164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6FC83F-3822-E04D-A1AC-74A902DAA59C}"/>
              </a:ext>
            </a:extLst>
          </p:cNvPr>
          <p:cNvSpPr txBox="1"/>
          <p:nvPr/>
        </p:nvSpPr>
        <p:spPr>
          <a:xfrm>
            <a:off x="349624" y="309282"/>
            <a:ext cx="2775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MySQL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8.0</a:t>
            </a:r>
            <a:r>
              <a:rPr kumimoji="1" lang="zh-CN" altLang="en-US" sz="2400" dirty="0">
                <a:solidFill>
                  <a:schemeClr val="bg1"/>
                </a:solidFill>
              </a:rPr>
              <a:t>复制改进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6E1FAB-005C-454C-B8CB-25AD8BBF2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960" y="1193685"/>
            <a:ext cx="2750289" cy="34019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953EF1-8D96-914E-BEBD-485A7CADD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689" y="1082558"/>
            <a:ext cx="3391930" cy="351307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322C6A1-0705-F244-946F-A9575CF44A56}"/>
              </a:ext>
            </a:extLst>
          </p:cNvPr>
          <p:cNvSpPr txBox="1"/>
          <p:nvPr/>
        </p:nvSpPr>
        <p:spPr>
          <a:xfrm>
            <a:off x="4331105" y="168185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半同步</a:t>
            </a:r>
            <a:r>
              <a:rPr kumimoji="1" lang="en-US" altLang="zh-CN" sz="2400" dirty="0">
                <a:solidFill>
                  <a:schemeClr val="bg1"/>
                </a:solidFill>
              </a:rPr>
              <a:t>after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commit</a:t>
            </a:r>
            <a:r>
              <a:rPr kumimoji="1" lang="zh-CN" altLang="en-US" sz="2400" dirty="0">
                <a:solidFill>
                  <a:schemeClr val="bg1"/>
                </a:solidFill>
              </a:rPr>
              <a:t>问题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9A60DDC7-EF83-DF4D-8343-C24D61B66641}"/>
              </a:ext>
            </a:extLst>
          </p:cNvPr>
          <p:cNvCxnSpPr>
            <a:cxnSpLocks/>
          </p:cNvCxnSpPr>
          <p:nvPr/>
        </p:nvCxnSpPr>
        <p:spPr>
          <a:xfrm>
            <a:off x="1195754" y="3418448"/>
            <a:ext cx="5092504" cy="0"/>
          </a:xfrm>
          <a:prstGeom prst="line">
            <a:avLst/>
          </a:prstGeom>
          <a:ln w="19050">
            <a:solidFill>
              <a:srgbClr val="FF0000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A5147A8-72E5-1448-9BDF-0993C0A32285}"/>
              </a:ext>
            </a:extLst>
          </p:cNvPr>
          <p:cNvSpPr txBox="1"/>
          <p:nvPr/>
        </p:nvSpPr>
        <p:spPr>
          <a:xfrm>
            <a:off x="1378634" y="2950220"/>
            <a:ext cx="70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Crash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64F5D16-42BB-8F40-8500-680440BADB66}"/>
              </a:ext>
            </a:extLst>
          </p:cNvPr>
          <p:cNvSpPr/>
          <p:nvPr/>
        </p:nvSpPr>
        <p:spPr>
          <a:xfrm>
            <a:off x="3135782" y="681935"/>
            <a:ext cx="5525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b="1" dirty="0" err="1">
                <a:solidFill>
                  <a:schemeClr val="bg1"/>
                </a:solidFill>
                <a:latin typeface="Helvetica" pitchFamily="2" charset="0"/>
              </a:rPr>
              <a:t>rpl_semi_sync_master_wait_point</a:t>
            </a:r>
            <a:r>
              <a:rPr lang="en" altLang="zh-CN" b="1" dirty="0">
                <a:solidFill>
                  <a:schemeClr val="bg1"/>
                </a:solidFill>
                <a:latin typeface="Helvetica" pitchFamily="2" charset="0"/>
              </a:rPr>
              <a:t>=</a:t>
            </a:r>
            <a:r>
              <a:rPr lang="en" altLang="zh-CN" b="1" dirty="0" err="1">
                <a:solidFill>
                  <a:schemeClr val="bg1"/>
                </a:solidFill>
                <a:latin typeface="Helvetica" pitchFamily="2" charset="0"/>
              </a:rPr>
              <a:t>after_commit</a:t>
            </a:r>
            <a:endParaRPr lang="en" altLang="zh-CN" dirty="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709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6FC83F-3822-E04D-A1AC-74A902DAA59C}"/>
              </a:ext>
            </a:extLst>
          </p:cNvPr>
          <p:cNvSpPr txBox="1"/>
          <p:nvPr/>
        </p:nvSpPr>
        <p:spPr>
          <a:xfrm>
            <a:off x="349624" y="309282"/>
            <a:ext cx="2775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MySQL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8.0</a:t>
            </a:r>
            <a:r>
              <a:rPr kumimoji="1" lang="zh-CN" altLang="en-US" sz="2400" dirty="0">
                <a:solidFill>
                  <a:schemeClr val="bg1"/>
                </a:solidFill>
              </a:rPr>
              <a:t>复制改进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B70AF1-5BDE-3146-9F40-0A0DF8AC0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717" y="1417277"/>
            <a:ext cx="2684664" cy="3320769"/>
          </a:xfrm>
          <a:prstGeom prst="rect">
            <a:avLst/>
          </a:prstGeom>
        </p:spPr>
      </p:pic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93B79D57-C204-6D46-9434-EC41918E8D01}"/>
              </a:ext>
            </a:extLst>
          </p:cNvPr>
          <p:cNvCxnSpPr>
            <a:cxnSpLocks/>
          </p:cNvCxnSpPr>
          <p:nvPr/>
        </p:nvCxnSpPr>
        <p:spPr>
          <a:xfrm>
            <a:off x="1264102" y="3038653"/>
            <a:ext cx="5092504" cy="0"/>
          </a:xfrm>
          <a:prstGeom prst="line">
            <a:avLst/>
          </a:prstGeom>
          <a:ln w="19050">
            <a:solidFill>
              <a:srgbClr val="FF0000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950A3CCC-1BBC-2A4B-9815-8F1382A91E0E}"/>
              </a:ext>
            </a:extLst>
          </p:cNvPr>
          <p:cNvSpPr/>
          <p:nvPr/>
        </p:nvSpPr>
        <p:spPr>
          <a:xfrm>
            <a:off x="3124743" y="749739"/>
            <a:ext cx="5230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b="1" dirty="0" err="1">
                <a:solidFill>
                  <a:schemeClr val="bg1"/>
                </a:solidFill>
                <a:latin typeface="Helvetica" pitchFamily="2" charset="0"/>
              </a:rPr>
              <a:t>rpl_semi_sync_master_wait_point</a:t>
            </a:r>
            <a:r>
              <a:rPr lang="en" altLang="zh-CN" b="1" dirty="0">
                <a:solidFill>
                  <a:schemeClr val="bg1"/>
                </a:solidFill>
                <a:latin typeface="Helvetica" pitchFamily="2" charset="0"/>
              </a:rPr>
              <a:t>=after</a:t>
            </a:r>
            <a:r>
              <a:rPr lang="en-US" altLang="zh-CN" b="1" dirty="0">
                <a:solidFill>
                  <a:schemeClr val="bg1"/>
                </a:solidFill>
                <a:latin typeface="Helvetica" pitchFamily="2" charset="0"/>
              </a:rPr>
              <a:t>_sync</a:t>
            </a:r>
            <a:endParaRPr lang="en" altLang="zh-CN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15AF23-2229-2542-8AF3-061E843FA6F8}"/>
              </a:ext>
            </a:extLst>
          </p:cNvPr>
          <p:cNvSpPr txBox="1"/>
          <p:nvPr/>
        </p:nvSpPr>
        <p:spPr>
          <a:xfrm>
            <a:off x="1384330" y="2609850"/>
            <a:ext cx="70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Crash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F0DACA-39DD-0340-A126-54F348C7500F}"/>
              </a:ext>
            </a:extLst>
          </p:cNvPr>
          <p:cNvSpPr txBox="1"/>
          <p:nvPr/>
        </p:nvSpPr>
        <p:spPr>
          <a:xfrm>
            <a:off x="6693823" y="1785000"/>
            <a:ext cx="451572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幽灵事务：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简单理解为：</a:t>
            </a:r>
            <a:r>
              <a:rPr kumimoji="1" lang="en-US" altLang="zh-CN" dirty="0">
                <a:solidFill>
                  <a:schemeClr val="bg1"/>
                </a:solidFill>
              </a:rPr>
              <a:t>MySQL</a:t>
            </a:r>
            <a:r>
              <a:rPr kumimoji="1" lang="zh-CN" altLang="en-US" dirty="0">
                <a:solidFill>
                  <a:schemeClr val="bg1"/>
                </a:solidFill>
              </a:rPr>
              <a:t>会把写入</a:t>
            </a:r>
            <a:r>
              <a:rPr kumimoji="1" lang="en-US" altLang="zh-CN" dirty="0" err="1">
                <a:solidFill>
                  <a:schemeClr val="bg1"/>
                </a:solidFill>
              </a:rPr>
              <a:t>binlog</a:t>
            </a:r>
            <a:r>
              <a:rPr kumimoji="1" lang="zh-CN" altLang="en-US" dirty="0">
                <a:solidFill>
                  <a:schemeClr val="bg1"/>
                </a:solidFill>
              </a:rPr>
              <a:t>但没提交的事务，进行提交（</a:t>
            </a:r>
            <a:r>
              <a:rPr kumimoji="1" lang="en-US" altLang="zh-CN" dirty="0">
                <a:solidFill>
                  <a:schemeClr val="bg1"/>
                </a:solidFill>
              </a:rPr>
              <a:t>MySQL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Crash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Recovery</a:t>
            </a:r>
            <a:r>
              <a:rPr kumimoji="1" lang="zh-CN" altLang="en-US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A72D24F-2B7C-8F4B-B173-DB12ED347AE1}"/>
              </a:ext>
            </a:extLst>
          </p:cNvPr>
          <p:cNvSpPr/>
          <p:nvPr/>
        </p:nvSpPr>
        <p:spPr>
          <a:xfrm>
            <a:off x="4200049" y="256164"/>
            <a:ext cx="2840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</a:rPr>
              <a:t>Loss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zero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replication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984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6FC83F-3822-E04D-A1AC-74A902DAA59C}"/>
              </a:ext>
            </a:extLst>
          </p:cNvPr>
          <p:cNvSpPr txBox="1"/>
          <p:nvPr/>
        </p:nvSpPr>
        <p:spPr>
          <a:xfrm>
            <a:off x="349624" y="309282"/>
            <a:ext cx="3499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MySQL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8.0</a:t>
            </a:r>
            <a:r>
              <a:rPr kumimoji="1" lang="zh-CN" altLang="en-US" sz="2400" dirty="0">
                <a:solidFill>
                  <a:schemeClr val="bg1"/>
                </a:solidFill>
              </a:rPr>
              <a:t>复制使用建议</a:t>
            </a:r>
          </a:p>
        </p:txBody>
      </p:sp>
      <p:sp>
        <p:nvSpPr>
          <p:cNvPr id="5" name="圆柱体 4">
            <a:extLst>
              <a:ext uri="{FF2B5EF4-FFF2-40B4-BE49-F238E27FC236}">
                <a16:creationId xmlns:a16="http://schemas.microsoft.com/office/drawing/2014/main" id="{73A5C0F5-AFD8-2944-ACED-23A4B427A899}"/>
              </a:ext>
            </a:extLst>
          </p:cNvPr>
          <p:cNvSpPr/>
          <p:nvPr/>
        </p:nvSpPr>
        <p:spPr>
          <a:xfrm>
            <a:off x="5055009" y="1796849"/>
            <a:ext cx="798897" cy="616016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</a:t>
            </a:r>
            <a:endParaRPr kumimoji="1" lang="zh-CN" altLang="en-US" dirty="0"/>
          </a:p>
        </p:txBody>
      </p:sp>
      <p:sp>
        <p:nvSpPr>
          <p:cNvPr id="6" name="圆柱体 5">
            <a:extLst>
              <a:ext uri="{FF2B5EF4-FFF2-40B4-BE49-F238E27FC236}">
                <a16:creationId xmlns:a16="http://schemas.microsoft.com/office/drawing/2014/main" id="{6C9829CC-DD36-094A-8FEE-270B576D6FBF}"/>
              </a:ext>
            </a:extLst>
          </p:cNvPr>
          <p:cNvSpPr/>
          <p:nvPr/>
        </p:nvSpPr>
        <p:spPr>
          <a:xfrm>
            <a:off x="4109989" y="3049604"/>
            <a:ext cx="798897" cy="616016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S1</a:t>
            </a:r>
            <a:endParaRPr kumimoji="1" lang="zh-CN" altLang="en-US" dirty="0"/>
          </a:p>
        </p:txBody>
      </p:sp>
      <p:sp>
        <p:nvSpPr>
          <p:cNvPr id="7" name="圆柱体 6">
            <a:extLst>
              <a:ext uri="{FF2B5EF4-FFF2-40B4-BE49-F238E27FC236}">
                <a16:creationId xmlns:a16="http://schemas.microsoft.com/office/drawing/2014/main" id="{D947710D-AEE7-0849-9D29-90F26A6C894E}"/>
              </a:ext>
            </a:extLst>
          </p:cNvPr>
          <p:cNvSpPr/>
          <p:nvPr/>
        </p:nvSpPr>
        <p:spPr>
          <a:xfrm>
            <a:off x="6038532" y="3049604"/>
            <a:ext cx="798897" cy="616016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S2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D2B2F27-6089-2D45-BE96-04106117F12C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H="1">
            <a:off x="4509438" y="2412865"/>
            <a:ext cx="945020" cy="636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0ECAE44-FAC0-F342-BA28-F4E01ACEC13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454458" y="2412865"/>
            <a:ext cx="983523" cy="636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405C71F-9A8F-2142-962D-068DCB9074E8}"/>
              </a:ext>
            </a:extLst>
          </p:cNvPr>
          <p:cNvSpPr txBox="1"/>
          <p:nvPr/>
        </p:nvSpPr>
        <p:spPr>
          <a:xfrm>
            <a:off x="799813" y="749945"/>
            <a:ext cx="3671121" cy="429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</a:rPr>
              <a:t>最佳实践</a:t>
            </a:r>
            <a:endParaRPr kumimoji="1" lang="en-US" altLang="zh-CN" sz="2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</a:rPr>
              <a:t>默认全部请求走主库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</a:rPr>
              <a:t>只把部分</a:t>
            </a:r>
            <a:r>
              <a:rPr kumimoji="1" lang="en-US" altLang="zh-CN" sz="2000" dirty="0">
                <a:solidFill>
                  <a:schemeClr val="bg1"/>
                </a:solidFill>
              </a:rPr>
              <a:t>SQL</a:t>
            </a:r>
            <a:r>
              <a:rPr kumimoji="1" lang="zh-CN" altLang="en-US" sz="2000" dirty="0">
                <a:solidFill>
                  <a:schemeClr val="bg1"/>
                </a:solidFill>
              </a:rPr>
              <a:t>路由到从库</a:t>
            </a:r>
            <a:r>
              <a:rPr kumimoji="1" lang="en-US" altLang="zh-CN" sz="2000" dirty="0">
                <a:solidFill>
                  <a:schemeClr val="bg1"/>
                </a:solidFill>
              </a:rPr>
              <a:t>:</a:t>
            </a:r>
            <a:r>
              <a:rPr kumimoji="1" lang="en-US" altLang="zh-CN" sz="2000" dirty="0" err="1">
                <a:solidFill>
                  <a:schemeClr val="bg1"/>
                </a:solidFill>
              </a:rPr>
              <a:t>ProxySQL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bg1"/>
                </a:solidFill>
              </a:rPr>
              <a:t>基于</a:t>
            </a:r>
            <a:r>
              <a:rPr kumimoji="1" lang="en-US" altLang="zh-CN" sz="2000" dirty="0">
                <a:solidFill>
                  <a:schemeClr val="bg1"/>
                </a:solidFill>
              </a:rPr>
              <a:t>GTID</a:t>
            </a:r>
            <a:r>
              <a:rPr kumimoji="1" lang="zh-CN" altLang="en-US" sz="2000" dirty="0">
                <a:solidFill>
                  <a:schemeClr val="bg1"/>
                </a:solidFill>
              </a:rPr>
              <a:t>高可用：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</a:rPr>
              <a:t>GTID+</a:t>
            </a:r>
            <a:r>
              <a:rPr kumimoji="1" lang="zh-CN" altLang="en-US" sz="2000" dirty="0">
                <a:solidFill>
                  <a:schemeClr val="bg1"/>
                </a:solidFill>
              </a:rPr>
              <a:t>增强半同步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</a:rPr>
              <a:t>Orchestrator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</a:rPr>
              <a:t>Xenon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</a:rPr>
              <a:t>自主实现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4AA1061-71F6-DE41-B852-7C7566BAF238}"/>
              </a:ext>
            </a:extLst>
          </p:cNvPr>
          <p:cNvSpPr txBox="1"/>
          <p:nvPr/>
        </p:nvSpPr>
        <p:spPr>
          <a:xfrm>
            <a:off x="7458462" y="904528"/>
            <a:ext cx="36711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</a:rPr>
              <a:t>数据安全保证</a:t>
            </a:r>
            <a:endParaRPr kumimoji="1" lang="en-US" altLang="zh-CN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</a:rPr>
              <a:t>GTID+</a:t>
            </a:r>
            <a:r>
              <a:rPr kumimoji="1" lang="zh-CN" altLang="en-US" sz="2400" dirty="0">
                <a:solidFill>
                  <a:schemeClr val="bg1"/>
                </a:solidFill>
              </a:rPr>
              <a:t>增强半同步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err="1">
                <a:solidFill>
                  <a:schemeClr val="bg1"/>
                </a:solidFill>
              </a:rPr>
              <a:t>session_track_gtids</a:t>
            </a:r>
            <a:r>
              <a:rPr kumimoji="1" lang="zh-CN" altLang="en-US" sz="2400" dirty="0">
                <a:solidFill>
                  <a:schemeClr val="bg1"/>
                </a:solidFill>
              </a:rPr>
              <a:t>保护数据一致性请求</a:t>
            </a:r>
            <a:endParaRPr kumimoji="1"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7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887AB38-DCC4-D44B-ACA3-0576751AF113}"/>
              </a:ext>
            </a:extLst>
          </p:cNvPr>
          <p:cNvSpPr txBox="1"/>
          <p:nvPr/>
        </p:nvSpPr>
        <p:spPr>
          <a:xfrm>
            <a:off x="2950143" y="2402060"/>
            <a:ext cx="6008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</a:rPr>
              <a:t>MySQL</a:t>
            </a:r>
            <a:r>
              <a:rPr kumimoji="1" lang="zh-CN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>
                <a:solidFill>
                  <a:schemeClr val="bg1"/>
                </a:solidFill>
              </a:rPr>
              <a:t>8.0</a:t>
            </a:r>
            <a:r>
              <a:rPr kumimoji="1" lang="zh-CN" altLang="en-US" sz="4000" dirty="0">
                <a:solidFill>
                  <a:schemeClr val="bg1"/>
                </a:solidFill>
              </a:rPr>
              <a:t>原生高可用架构</a:t>
            </a:r>
            <a:endParaRPr kumimoji="1" lang="en-US" altLang="zh-C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682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6FC83F-3822-E04D-A1AC-74A902DAA59C}"/>
              </a:ext>
            </a:extLst>
          </p:cNvPr>
          <p:cNvSpPr txBox="1"/>
          <p:nvPr/>
        </p:nvSpPr>
        <p:spPr>
          <a:xfrm>
            <a:off x="349624" y="309282"/>
            <a:ext cx="4217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</a:rPr>
              <a:t>MySQL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8.0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原生高可用（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MIC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）</a:t>
            </a:r>
          </a:p>
        </p:txBody>
      </p:sp>
      <p:pic>
        <p:nvPicPr>
          <p:cNvPr id="1026" name="Picture 2" descr="Three MySQL servers are grouped together as a high availability cluster. One of the servers is the read/write primary instance, and the other two are read-only secondary instances. Group Replication is used to replicate data from the primary instance to the secondary instances. MySQL Router connects client applications (in this example, a MySQL Connector) to the primary instance. The cluster admin capability in MySQL Shell can connect directly to the primary instance using the MySQL X AdminAPI, or it can connect through MySQL Router like other client applications.">
            <a:extLst>
              <a:ext uri="{FF2B5EF4-FFF2-40B4-BE49-F238E27FC236}">
                <a16:creationId xmlns:a16="http://schemas.microsoft.com/office/drawing/2014/main" id="{E89D57B6-E5B3-6A46-BF49-C1A849FB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966" y="540113"/>
            <a:ext cx="4043734" cy="444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8012FC-3B59-CA4E-8D1E-7450501392F3}"/>
              </a:ext>
            </a:extLst>
          </p:cNvPr>
          <p:cNvSpPr txBox="1"/>
          <p:nvPr/>
        </p:nvSpPr>
        <p:spPr>
          <a:xfrm>
            <a:off x="349624" y="807576"/>
            <a:ext cx="5002532" cy="3913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MySQL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Shell: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 </a:t>
            </a:r>
            <a:r>
              <a:rPr kumimoji="1" lang="zh-CN" altLang="en-US" sz="2400" dirty="0">
                <a:solidFill>
                  <a:schemeClr val="bg1"/>
                </a:solidFill>
              </a:rPr>
              <a:t>基于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xdevapi</a:t>
            </a:r>
            <a:r>
              <a:rPr kumimoji="1" lang="zh-CN" altLang="en-US" sz="2400" dirty="0">
                <a:solidFill>
                  <a:schemeClr val="bg1"/>
                </a:solidFill>
              </a:rPr>
              <a:t>协议的新的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mysql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client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MySQL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Router: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 </a:t>
            </a:r>
            <a:r>
              <a:rPr kumimoji="1" lang="zh-CN" altLang="en-US" sz="2400" dirty="0">
                <a:solidFill>
                  <a:schemeClr val="bg1"/>
                </a:solidFill>
              </a:rPr>
              <a:t>基于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tcp</a:t>
            </a:r>
            <a:r>
              <a:rPr kumimoji="1" lang="zh-CN" altLang="en-US" sz="2400" dirty="0">
                <a:solidFill>
                  <a:schemeClr val="bg1"/>
                </a:solidFill>
              </a:rPr>
              <a:t>方式的</a:t>
            </a:r>
            <a:r>
              <a:rPr kumimoji="1" lang="en-US" altLang="zh-CN" sz="2400" dirty="0">
                <a:solidFill>
                  <a:schemeClr val="bg1"/>
                </a:solidFill>
              </a:rPr>
              <a:t>Proxy</a:t>
            </a:r>
            <a:r>
              <a:rPr kumimoji="1" lang="zh-CN" altLang="en-US" sz="2400" dirty="0">
                <a:solidFill>
                  <a:schemeClr val="bg1"/>
                </a:solidFill>
              </a:rPr>
              <a:t>，提供基于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Prot</a:t>
            </a:r>
            <a:r>
              <a:rPr kumimoji="1" lang="zh-CN" altLang="en-US" sz="2400" dirty="0">
                <a:solidFill>
                  <a:schemeClr val="bg1"/>
                </a:solidFill>
              </a:rPr>
              <a:t>的读写分离（替代工具比较多）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MySQL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 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Group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Replication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（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MGR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）</a:t>
            </a:r>
            <a:r>
              <a:rPr kumimoji="1" lang="en-US" altLang="zh-CN" sz="2400" dirty="0">
                <a:solidFill>
                  <a:schemeClr val="bg1"/>
                </a:solidFill>
              </a:rPr>
              <a:t>:</a:t>
            </a:r>
            <a:r>
              <a:rPr kumimoji="1" lang="zh-CN" altLang="en-US" sz="2400" dirty="0">
                <a:solidFill>
                  <a:schemeClr val="bg1"/>
                </a:solidFill>
              </a:rPr>
              <a:t>基于组播形式的更高效复制</a:t>
            </a:r>
          </a:p>
        </p:txBody>
      </p:sp>
    </p:spTree>
    <p:extLst>
      <p:ext uri="{BB962C8B-B14F-4D97-AF65-F5344CB8AC3E}">
        <p14:creationId xmlns:p14="http://schemas.microsoft.com/office/powerpoint/2010/main" val="798603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6FC83F-3822-E04D-A1AC-74A902DAA59C}"/>
              </a:ext>
            </a:extLst>
          </p:cNvPr>
          <p:cNvSpPr txBox="1"/>
          <p:nvPr/>
        </p:nvSpPr>
        <p:spPr>
          <a:xfrm>
            <a:off x="349624" y="309282"/>
            <a:ext cx="4217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</a:rPr>
              <a:t>MySQL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8.0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原生高可用（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MIC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2D55F78-4B57-E145-802D-5D617DFE2E29}"/>
              </a:ext>
            </a:extLst>
          </p:cNvPr>
          <p:cNvSpPr/>
          <p:nvPr/>
        </p:nvSpPr>
        <p:spPr>
          <a:xfrm>
            <a:off x="6638785" y="1159105"/>
            <a:ext cx="1493662" cy="9817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Primary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Instance</a:t>
            </a:r>
          </a:p>
          <a:p>
            <a:pPr algn="ctr"/>
            <a:r>
              <a:rPr kumimoji="1" lang="en-US" altLang="zh-CN" dirty="0"/>
              <a:t>R/W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38B9440-CF43-9E49-B0D6-04AA48E0561F}"/>
              </a:ext>
            </a:extLst>
          </p:cNvPr>
          <p:cNvSpPr/>
          <p:nvPr/>
        </p:nvSpPr>
        <p:spPr>
          <a:xfrm>
            <a:off x="5153647" y="2675689"/>
            <a:ext cx="1493662" cy="9817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Primary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Instance</a:t>
            </a:r>
          </a:p>
          <a:p>
            <a:pPr algn="ctr"/>
            <a:r>
              <a:rPr kumimoji="1" lang="en-US" altLang="zh-CN" dirty="0"/>
              <a:t>R/W</a:t>
            </a:r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423A059-A156-E243-8DAC-F717D67DCBEB}"/>
              </a:ext>
            </a:extLst>
          </p:cNvPr>
          <p:cNvSpPr/>
          <p:nvPr/>
        </p:nvSpPr>
        <p:spPr>
          <a:xfrm>
            <a:off x="8001802" y="2675689"/>
            <a:ext cx="1493662" cy="9817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Primary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Instance</a:t>
            </a:r>
          </a:p>
          <a:p>
            <a:pPr algn="ctr"/>
            <a:r>
              <a:rPr kumimoji="1" lang="en-US" altLang="zh-CN" dirty="0"/>
              <a:t>R/W</a:t>
            </a:r>
            <a:endParaRPr kumimoji="1" lang="zh-CN" altLang="en-US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E9532D2-3EDC-9A47-94F5-7921EAFC604D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900478" y="2140882"/>
            <a:ext cx="1485138" cy="534807"/>
          </a:xfrm>
          <a:prstGeom prst="straightConnector1">
            <a:avLst/>
          </a:prstGeom>
          <a:ln w="254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6F7244D-2788-D743-872B-17AE6EBDF34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647309" y="3166578"/>
            <a:ext cx="1354493" cy="0"/>
          </a:xfrm>
          <a:prstGeom prst="straightConnector1">
            <a:avLst/>
          </a:prstGeom>
          <a:ln w="254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E55A1CAC-1584-D746-9313-A0CF71071F0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385616" y="2140882"/>
            <a:ext cx="1363017" cy="534807"/>
          </a:xfrm>
          <a:prstGeom prst="straightConnector1">
            <a:avLst/>
          </a:prstGeom>
          <a:ln w="254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A40F027A-319F-FC46-ACEE-B4298FE46A82}"/>
              </a:ext>
            </a:extLst>
          </p:cNvPr>
          <p:cNvSpPr txBox="1"/>
          <p:nvPr/>
        </p:nvSpPr>
        <p:spPr>
          <a:xfrm>
            <a:off x="6164167" y="4111528"/>
            <a:ext cx="1902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Multi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primary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F1A66D5-45AB-E44A-9AFA-3CF0947A898F}"/>
              </a:ext>
            </a:extLst>
          </p:cNvPr>
          <p:cNvSpPr txBox="1"/>
          <p:nvPr/>
        </p:nvSpPr>
        <p:spPr>
          <a:xfrm>
            <a:off x="475649" y="1159105"/>
            <a:ext cx="4061812" cy="335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MGR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约束</a:t>
            </a:r>
            <a:endParaRPr kumimoji="1"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bg1"/>
                </a:solidFill>
              </a:rPr>
              <a:t>1.</a:t>
            </a:r>
            <a:r>
              <a:rPr kumimoji="1" lang="zh-CN" altLang="en-US" sz="2400" dirty="0">
                <a:solidFill>
                  <a:schemeClr val="bg1"/>
                </a:solidFill>
              </a:rPr>
              <a:t>必须有主键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bg1"/>
                </a:solidFill>
              </a:rPr>
              <a:t>2.</a:t>
            </a:r>
            <a:r>
              <a:rPr kumimoji="1" lang="zh-CN" altLang="en-US" sz="2400" dirty="0">
                <a:solidFill>
                  <a:schemeClr val="bg1"/>
                </a:solidFill>
              </a:rPr>
              <a:t> 禁止使用外建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bg1"/>
                </a:solidFill>
              </a:rPr>
              <a:t>3.</a:t>
            </a:r>
            <a:r>
              <a:rPr kumimoji="1" lang="zh-CN" altLang="en-US" sz="2400" dirty="0">
                <a:solidFill>
                  <a:schemeClr val="bg1"/>
                </a:solidFill>
              </a:rPr>
              <a:t> 控制事务大小（复杂）约定</a:t>
            </a:r>
            <a:r>
              <a:rPr kumimoji="1" lang="en-US" altLang="zh-CN" sz="2400" dirty="0">
                <a:solidFill>
                  <a:schemeClr val="bg1"/>
                </a:solidFill>
              </a:rPr>
              <a:t>100M</a:t>
            </a:r>
            <a:r>
              <a:rPr kumimoji="1" lang="zh-CN" altLang="en-US" sz="2400" dirty="0">
                <a:solidFill>
                  <a:schemeClr val="bg1"/>
                </a:solidFill>
              </a:rPr>
              <a:t>内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bg1"/>
                </a:solidFill>
              </a:rPr>
              <a:t>4.</a:t>
            </a:r>
            <a:r>
              <a:rPr kumimoji="1" lang="zh-CN" altLang="en-US" sz="2400" dirty="0">
                <a:solidFill>
                  <a:schemeClr val="bg1"/>
                </a:solidFill>
              </a:rPr>
              <a:t>  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cluster.size</a:t>
            </a:r>
            <a:r>
              <a:rPr kumimoji="1" lang="en-US" altLang="zh-CN" sz="2400" dirty="0">
                <a:solidFill>
                  <a:schemeClr val="bg1"/>
                </a:solidFill>
              </a:rPr>
              <a:t>()&lt;=9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512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6FC83F-3822-E04D-A1AC-74A902DAA59C}"/>
              </a:ext>
            </a:extLst>
          </p:cNvPr>
          <p:cNvSpPr txBox="1"/>
          <p:nvPr/>
        </p:nvSpPr>
        <p:spPr>
          <a:xfrm>
            <a:off x="349624" y="309282"/>
            <a:ext cx="4217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</a:rPr>
              <a:t>MySQL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8.0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原生高可用（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MIC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F1ECAF-3751-C24F-9174-8455A94FA817}"/>
              </a:ext>
            </a:extLst>
          </p:cNvPr>
          <p:cNvSpPr txBox="1"/>
          <p:nvPr/>
        </p:nvSpPr>
        <p:spPr>
          <a:xfrm>
            <a:off x="3814629" y="540114"/>
            <a:ext cx="4078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MGR</a:t>
            </a:r>
            <a:r>
              <a:rPr kumimoji="1" lang="zh-CN" altLang="en-US" sz="2400" dirty="0">
                <a:solidFill>
                  <a:schemeClr val="bg1"/>
                </a:solidFill>
              </a:rPr>
              <a:t>读写一致性控制</a:t>
            </a:r>
          </a:p>
          <a:p>
            <a:pPr algn="ctr"/>
            <a:r>
              <a:rPr kumimoji="1" lang="en-US" altLang="zh-CN" sz="2400" b="1" dirty="0" err="1">
                <a:solidFill>
                  <a:schemeClr val="bg1"/>
                </a:solidFill>
              </a:rPr>
              <a:t>group_replication_consistency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4B79D1F-DCF0-CB48-A950-D714ECC33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267013"/>
              </p:ext>
            </p:extLst>
          </p:nvPr>
        </p:nvGraphicFramePr>
        <p:xfrm>
          <a:off x="678655" y="1629088"/>
          <a:ext cx="10528299" cy="290122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351659422"/>
                    </a:ext>
                  </a:extLst>
                </a:gridCol>
                <a:gridCol w="1663700">
                  <a:extLst>
                    <a:ext uri="{9D8B030D-6E8A-4147-A177-3AD203B41FA5}">
                      <a16:colId xmlns:a16="http://schemas.microsoft.com/office/drawing/2014/main" val="3266157714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3486205675"/>
                    </a:ext>
                  </a:extLst>
                </a:gridCol>
                <a:gridCol w="3263899">
                  <a:extLst>
                    <a:ext uri="{9D8B030D-6E8A-4147-A177-3AD203B41FA5}">
                      <a16:colId xmlns:a16="http://schemas.microsoft.com/office/drawing/2014/main" val="2173200367"/>
                    </a:ext>
                  </a:extLst>
                </a:gridCol>
              </a:tblGrid>
              <a:tr h="414547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可用参数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bg1"/>
                          </a:solidFill>
                        </a:rPr>
                        <a:t>RO</a:t>
                      </a:r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bg1"/>
                          </a:solidFill>
                        </a:rPr>
                        <a:t>RW</a:t>
                      </a:r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其它节点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287640"/>
                  </a:ext>
                </a:extLst>
              </a:tr>
              <a:tr h="414547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bg1"/>
                          </a:solidFill>
                        </a:rPr>
                        <a:t>EVENTUAL</a:t>
                      </a:r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无影响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无影响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无影响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36507"/>
                  </a:ext>
                </a:extLst>
              </a:tr>
              <a:tr h="569009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bg1"/>
                          </a:solidFill>
                        </a:rPr>
                        <a:t>BEFORE_ON_PRIMARY_FAILOVER</a:t>
                      </a:r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bg1"/>
                          </a:solidFill>
                        </a:rPr>
                        <a:t>Old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</a:rPr>
                        <a:t>primary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失败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95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chemeClr val="bg1"/>
                          </a:solidFill>
                        </a:rPr>
                        <a:t>Old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</a:rPr>
                        <a:t>primary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失败</a:t>
                      </a:r>
                    </a:p>
                    <a:p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要求应用完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</a:rPr>
                        <a:t>old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</a:rPr>
                        <a:t>primary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上的事务后才对外提供服务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68435"/>
                  </a:ext>
                </a:extLst>
              </a:tr>
              <a:tr h="414547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BEFORE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要求应用完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</a:rPr>
                        <a:t>RW</a:t>
                      </a:r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要求应用完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</a:rPr>
                        <a:t>RW</a:t>
                      </a:r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无影响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792804"/>
                  </a:ext>
                </a:extLst>
              </a:tr>
              <a:tr h="539234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bg1"/>
                          </a:solidFill>
                        </a:rPr>
                        <a:t>AFTER</a:t>
                      </a:r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无影响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要求写到其它节点后返回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其它节点写成功返回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225889"/>
                  </a:ext>
                </a:extLst>
              </a:tr>
              <a:tr h="539234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BEFORE_AND_AFTER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要求应用完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</a:rPr>
                        <a:t>RW</a:t>
                      </a:r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95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要求写到其它节点后返回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读写都不存在延迟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339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241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6FC83F-3822-E04D-A1AC-74A902DAA59C}"/>
              </a:ext>
            </a:extLst>
          </p:cNvPr>
          <p:cNvSpPr txBox="1"/>
          <p:nvPr/>
        </p:nvSpPr>
        <p:spPr>
          <a:xfrm>
            <a:off x="349624" y="309282"/>
            <a:ext cx="4217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</a:rPr>
              <a:t>MySQL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8.0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原生高可用（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MIC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BCDA15-7C61-9247-9651-C69DFBF69E74}"/>
              </a:ext>
            </a:extLst>
          </p:cNvPr>
          <p:cNvSpPr/>
          <p:nvPr/>
        </p:nvSpPr>
        <p:spPr>
          <a:xfrm>
            <a:off x="779319" y="1232612"/>
            <a:ext cx="8591839" cy="3737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60"/>
              </a:lnSpc>
            </a:pPr>
            <a:r>
              <a:rPr lang="zh-CN" altLang="en-US" dirty="0">
                <a:solidFill>
                  <a:schemeClr val="bg1"/>
                </a:solidFill>
              </a:rPr>
              <a:t>group_replication_consistency=EVENTUAL</a:t>
            </a:r>
          </a:p>
          <a:p>
            <a:pPr>
              <a:lnSpc>
                <a:spcPts val="2560"/>
              </a:lnSpc>
            </a:pPr>
            <a:r>
              <a:rPr lang="zh-CN" altLang="en-US" dirty="0">
                <a:solidFill>
                  <a:schemeClr val="bg1"/>
                </a:solidFill>
              </a:rPr>
              <a:t>group_replication_single_primary_mode=OFF</a:t>
            </a:r>
          </a:p>
          <a:p>
            <a:pPr>
              <a:lnSpc>
                <a:spcPts val="2560"/>
              </a:lnSpc>
            </a:pPr>
            <a:r>
              <a:rPr lang="zh-CN" altLang="en-US" dirty="0">
                <a:solidFill>
                  <a:schemeClr val="bg1"/>
                </a:solidFill>
              </a:rPr>
              <a:t>group_replication_enforce_update_everywhere_checks=on #multi primary </a:t>
            </a:r>
          </a:p>
          <a:p>
            <a:pPr>
              <a:lnSpc>
                <a:spcPts val="2560"/>
              </a:lnSpc>
            </a:pPr>
            <a:r>
              <a:rPr lang="zh-CN" altLang="en-US" dirty="0">
                <a:solidFill>
                  <a:srgbClr val="FFC000"/>
                </a:solidFill>
              </a:rPr>
              <a:t>group_replication_exit_state_action=READ_ONLY</a:t>
            </a:r>
            <a:endParaRPr lang="en-US" altLang="zh-CN" dirty="0">
              <a:solidFill>
                <a:srgbClr val="FFC000"/>
              </a:solidFill>
            </a:endParaRPr>
          </a:p>
          <a:p>
            <a:pPr>
              <a:lnSpc>
                <a:spcPts val="2560"/>
              </a:lnSpc>
            </a:pPr>
            <a:r>
              <a:rPr lang="zh-CN" altLang="en-US" dirty="0">
                <a:solidFill>
                  <a:srgbClr val="FFC000"/>
                </a:solidFill>
              </a:rPr>
              <a:t>group_replication_autorejoin_tries=3</a:t>
            </a:r>
          </a:p>
          <a:p>
            <a:pPr>
              <a:lnSpc>
                <a:spcPts val="2560"/>
              </a:lnSpc>
            </a:pPr>
            <a:r>
              <a:rPr lang="zh-CN" altLang="en-US" dirty="0">
                <a:solidFill>
                  <a:srgbClr val="FFC000"/>
                </a:solidFill>
              </a:rPr>
              <a:t>group_replication_member_expel_timeout=5</a:t>
            </a:r>
          </a:p>
          <a:p>
            <a:pPr>
              <a:lnSpc>
                <a:spcPts val="2560"/>
              </a:lnSpc>
            </a:pPr>
            <a:r>
              <a:rPr lang="zh-CN" altLang="en-US" dirty="0">
                <a:solidFill>
                  <a:schemeClr val="bg1"/>
                </a:solidFill>
              </a:rPr>
              <a:t>group_replication_group_name="31fdc603-e79c-11ea-8c51-0242ac120096"</a:t>
            </a:r>
          </a:p>
          <a:p>
            <a:pPr>
              <a:lnSpc>
                <a:spcPts val="2560"/>
              </a:lnSpc>
            </a:pPr>
            <a:r>
              <a:rPr lang="zh-CN" altLang="en-US" dirty="0">
                <a:solidFill>
                  <a:schemeClr val="bg1"/>
                </a:solidFill>
              </a:rPr>
              <a:t>group_replication_group_seeds="dzst152:33161,dzst151:33161"</a:t>
            </a:r>
          </a:p>
          <a:p>
            <a:pPr>
              <a:lnSpc>
                <a:spcPts val="2560"/>
              </a:lnSpc>
            </a:pPr>
            <a:r>
              <a:rPr lang="zh-CN" altLang="en-US" dirty="0">
                <a:solidFill>
                  <a:schemeClr val="bg1"/>
                </a:solidFill>
              </a:rPr>
              <a:t>group_replication_ip_allowlist=automatic</a:t>
            </a:r>
          </a:p>
          <a:p>
            <a:pPr>
              <a:lnSpc>
                <a:spcPts val="2560"/>
              </a:lnSpc>
            </a:pPr>
            <a:r>
              <a:rPr lang="zh-CN" altLang="en-US" dirty="0">
                <a:solidFill>
                  <a:schemeClr val="bg1"/>
                </a:solidFill>
              </a:rPr>
              <a:t>group_replication_local_address="dzst150:33161"</a:t>
            </a:r>
          </a:p>
          <a:p>
            <a:pPr>
              <a:lnSpc>
                <a:spcPts val="2560"/>
              </a:lnSpc>
            </a:pPr>
            <a:r>
              <a:rPr lang="zh-CN" altLang="en-US" dirty="0">
                <a:solidFill>
                  <a:schemeClr val="bg1"/>
                </a:solidFill>
              </a:rPr>
              <a:t>group_replication_start_on_boot=off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441BED-1CDD-5944-8FBC-4A9D58E645EA}"/>
              </a:ext>
            </a:extLst>
          </p:cNvPr>
          <p:cNvSpPr txBox="1"/>
          <p:nvPr/>
        </p:nvSpPr>
        <p:spPr>
          <a:xfrm>
            <a:off x="779319" y="770947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</a:rPr>
              <a:t>MGR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核心参数</a:t>
            </a:r>
          </a:p>
        </p:txBody>
      </p:sp>
    </p:spTree>
    <p:extLst>
      <p:ext uri="{BB962C8B-B14F-4D97-AF65-F5344CB8AC3E}">
        <p14:creationId xmlns:p14="http://schemas.microsoft.com/office/powerpoint/2010/main" val="2928078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887AB38-DCC4-D44B-ACA3-0576751AF113}"/>
              </a:ext>
            </a:extLst>
          </p:cNvPr>
          <p:cNvSpPr txBox="1"/>
          <p:nvPr/>
        </p:nvSpPr>
        <p:spPr>
          <a:xfrm>
            <a:off x="2950143" y="2402060"/>
            <a:ext cx="44326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</a:rPr>
              <a:t>MySQL</a:t>
            </a:r>
            <a:r>
              <a:rPr kumimoji="1" lang="zh-CN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>
                <a:solidFill>
                  <a:schemeClr val="bg1"/>
                </a:solidFill>
              </a:rPr>
              <a:t>8.0</a:t>
            </a:r>
            <a:r>
              <a:rPr kumimoji="1" lang="zh-CN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>
                <a:solidFill>
                  <a:schemeClr val="bg1"/>
                </a:solidFill>
              </a:rPr>
              <a:t>SQL</a:t>
            </a:r>
            <a:r>
              <a:rPr kumimoji="1" lang="zh-CN" altLang="en-US" sz="4000" dirty="0">
                <a:solidFill>
                  <a:schemeClr val="bg1"/>
                </a:solidFill>
              </a:rPr>
              <a:t>优化</a:t>
            </a:r>
            <a:endParaRPr kumimoji="1" lang="en-US" altLang="zh-C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9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5A321E-328C-F045-B363-43C08A221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517" r="9806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175" y="477778"/>
            <a:ext cx="3558991" cy="4741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C418C4-3CE9-C141-A2E8-B6EA233BE4BD}"/>
              </a:ext>
            </a:extLst>
          </p:cNvPr>
          <p:cNvSpPr txBox="1"/>
          <p:nvPr/>
        </p:nvSpPr>
        <p:spPr>
          <a:xfrm>
            <a:off x="3962131" y="1039589"/>
            <a:ext cx="7208097" cy="383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</a:rPr>
              <a:t>吴炳锡</a:t>
            </a:r>
          </a:p>
          <a:p>
            <a:pPr marL="85852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知数堂联合创始人 </a:t>
            </a:r>
            <a:r>
              <a:rPr lang="en-US" altLang="zh-CN" sz="2000" dirty="0">
                <a:solidFill>
                  <a:schemeClr val="bg1"/>
                </a:solidFill>
              </a:rPr>
              <a:t>&amp;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3306</a:t>
            </a:r>
            <a:r>
              <a:rPr lang="el-GR" altLang="zh-CN" sz="2000" dirty="0">
                <a:solidFill>
                  <a:schemeClr val="bg1"/>
                </a:solidFill>
              </a:rPr>
              <a:t>π</a:t>
            </a:r>
            <a:r>
              <a:rPr lang="zh-CN" altLang="en-US" sz="2000" dirty="0">
                <a:solidFill>
                  <a:schemeClr val="bg1"/>
                </a:solidFill>
              </a:rPr>
              <a:t>社区联合创始人</a:t>
            </a:r>
          </a:p>
          <a:p>
            <a:pPr marL="85852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现在知数堂主要担任 </a:t>
            </a:r>
            <a:r>
              <a:rPr lang="en-US" altLang="zh-CN" sz="2000" dirty="0">
                <a:solidFill>
                  <a:schemeClr val="bg1"/>
                </a:solidFill>
              </a:rPr>
              <a:t>MySQL</a:t>
            </a:r>
            <a:r>
              <a:rPr lang="zh-CN" altLang="en-US" sz="2000" dirty="0">
                <a:solidFill>
                  <a:schemeClr val="bg1"/>
                </a:solidFill>
              </a:rPr>
              <a:t>实战班讲师，前新媒传信首席</a:t>
            </a:r>
            <a:r>
              <a:rPr lang="en-US" altLang="zh-CN" sz="2000" dirty="0">
                <a:solidFill>
                  <a:schemeClr val="bg1"/>
                </a:solidFill>
              </a:rPr>
              <a:t>DBA</a:t>
            </a:r>
            <a:r>
              <a:rPr lang="zh-CN" altLang="en-US" sz="2000" dirty="0">
                <a:solidFill>
                  <a:schemeClr val="bg1"/>
                </a:solidFill>
              </a:rPr>
              <a:t>，</a:t>
            </a:r>
            <a:r>
              <a:rPr lang="en-US" altLang="zh-CN" sz="2000" dirty="0" err="1">
                <a:solidFill>
                  <a:schemeClr val="bg1"/>
                </a:solidFill>
              </a:rPr>
              <a:t>ChinaUnix.net</a:t>
            </a:r>
            <a:r>
              <a:rPr lang="en-US" altLang="zh-CN" sz="2000" dirty="0">
                <a:solidFill>
                  <a:schemeClr val="bg1"/>
                </a:solidFill>
              </a:rPr>
              <a:t> MySQL</a:t>
            </a:r>
            <a:r>
              <a:rPr lang="zh-CN" altLang="en-US" sz="2000" dirty="0">
                <a:solidFill>
                  <a:schemeClr val="bg1"/>
                </a:solidFill>
              </a:rPr>
              <a:t>版版主； 担任多年</a:t>
            </a:r>
            <a:r>
              <a:rPr lang="en-US" altLang="zh-CN" sz="2000" dirty="0">
                <a:solidFill>
                  <a:schemeClr val="bg1"/>
                </a:solidFill>
              </a:rPr>
              <a:t>DTCC</a:t>
            </a:r>
            <a:r>
              <a:rPr lang="zh-CN" altLang="en-US" sz="2000" dirty="0">
                <a:solidFill>
                  <a:schemeClr val="bg1"/>
                </a:solidFill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</a:rPr>
              <a:t>SACC</a:t>
            </a:r>
            <a:r>
              <a:rPr lang="zh-CN" altLang="en-US" sz="2000" dirty="0">
                <a:solidFill>
                  <a:schemeClr val="bg1"/>
                </a:solidFill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</a:rPr>
              <a:t> Oracle</a:t>
            </a:r>
            <a:r>
              <a:rPr lang="zh-CN" altLang="en-US" sz="2000" dirty="0">
                <a:solidFill>
                  <a:schemeClr val="bg1"/>
                </a:solidFill>
              </a:rPr>
              <a:t>技术嘉年华讲师及顾问； </a:t>
            </a:r>
            <a:r>
              <a:rPr lang="en-US" altLang="zh-CN" sz="2000" dirty="0">
                <a:solidFill>
                  <a:schemeClr val="bg1"/>
                </a:solidFill>
              </a:rPr>
              <a:t>10</a:t>
            </a:r>
            <a:r>
              <a:rPr lang="zh-CN" altLang="en-US" sz="2000" dirty="0">
                <a:solidFill>
                  <a:schemeClr val="bg1"/>
                </a:solidFill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</a:rPr>
              <a:t>+ MySQL</a:t>
            </a:r>
            <a:r>
              <a:rPr lang="zh-CN" altLang="en-US" sz="2000" dirty="0">
                <a:solidFill>
                  <a:schemeClr val="bg1"/>
                </a:solidFill>
              </a:rPr>
              <a:t>从业经验，有多年</a:t>
            </a:r>
            <a:r>
              <a:rPr lang="en-US" altLang="zh-CN" sz="2000" dirty="0">
                <a:solidFill>
                  <a:schemeClr val="bg1"/>
                </a:solidFill>
              </a:rPr>
              <a:t>MySQL</a:t>
            </a:r>
            <a:r>
              <a:rPr lang="zh-CN" altLang="en-US" sz="2000" dirty="0">
                <a:solidFill>
                  <a:schemeClr val="bg1"/>
                </a:solidFill>
              </a:rPr>
              <a:t>系统架构设计及培训教学经验。擅长</a:t>
            </a:r>
            <a:r>
              <a:rPr lang="en-US" altLang="zh-CN" sz="2000" dirty="0">
                <a:solidFill>
                  <a:schemeClr val="bg1"/>
                </a:solidFill>
              </a:rPr>
              <a:t>MySQL</a:t>
            </a:r>
            <a:r>
              <a:rPr lang="zh-CN" altLang="en-US" sz="2000" dirty="0">
                <a:solidFill>
                  <a:schemeClr val="bg1"/>
                </a:solidFill>
              </a:rPr>
              <a:t>大规模运维管理优化、高可用方案、多</a:t>
            </a:r>
            <a:r>
              <a:rPr lang="en-US" altLang="zh-CN" sz="2000" dirty="0">
                <a:solidFill>
                  <a:schemeClr val="bg1"/>
                </a:solidFill>
              </a:rPr>
              <a:t>IDC</a:t>
            </a:r>
            <a:r>
              <a:rPr lang="zh-CN" altLang="en-US" sz="2000" dirty="0">
                <a:solidFill>
                  <a:schemeClr val="bg1"/>
                </a:solidFill>
              </a:rPr>
              <a:t>架构设计，企业级数据库设计等。</a:t>
            </a:r>
          </a:p>
        </p:txBody>
      </p:sp>
    </p:spTree>
    <p:extLst>
      <p:ext uri="{BB962C8B-B14F-4D97-AF65-F5344CB8AC3E}">
        <p14:creationId xmlns:p14="http://schemas.microsoft.com/office/powerpoint/2010/main" val="1662701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887AB38-DCC4-D44B-ACA3-0576751AF113}"/>
              </a:ext>
            </a:extLst>
          </p:cNvPr>
          <p:cNvSpPr txBox="1"/>
          <p:nvPr/>
        </p:nvSpPr>
        <p:spPr>
          <a:xfrm>
            <a:off x="308543" y="266700"/>
            <a:ext cx="44326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</a:rPr>
              <a:t>MySQL</a:t>
            </a:r>
            <a:r>
              <a:rPr kumimoji="1" lang="zh-CN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>
                <a:solidFill>
                  <a:schemeClr val="bg1"/>
                </a:solidFill>
              </a:rPr>
              <a:t>8.0</a:t>
            </a:r>
            <a:r>
              <a:rPr kumimoji="1" lang="zh-CN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>
                <a:solidFill>
                  <a:schemeClr val="bg1"/>
                </a:solidFill>
              </a:rPr>
              <a:t>SQL</a:t>
            </a:r>
            <a:r>
              <a:rPr kumimoji="1" lang="zh-CN" altLang="en-US" sz="4000" dirty="0">
                <a:solidFill>
                  <a:schemeClr val="bg1"/>
                </a:solidFill>
              </a:rPr>
              <a:t>优化</a:t>
            </a:r>
            <a:endParaRPr kumimoji="1" lang="en-US" altLang="zh-CN" sz="40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ECE6ED-AB0A-2646-A20B-5FCB5582B8AB}"/>
              </a:ext>
            </a:extLst>
          </p:cNvPr>
          <p:cNvSpPr txBox="1"/>
          <p:nvPr/>
        </p:nvSpPr>
        <p:spPr>
          <a:xfrm>
            <a:off x="2806700" y="1240554"/>
            <a:ext cx="1723549" cy="589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</a:rPr>
              <a:t>不要跳的坑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371AEB-7E40-2B49-BAAF-79D7C6642454}"/>
              </a:ext>
            </a:extLst>
          </p:cNvPr>
          <p:cNvSpPr txBox="1"/>
          <p:nvPr/>
        </p:nvSpPr>
        <p:spPr>
          <a:xfrm>
            <a:off x="2806700" y="1884509"/>
            <a:ext cx="1909497" cy="1965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bg1"/>
                </a:solidFill>
              </a:rPr>
              <a:t>递归</a:t>
            </a:r>
            <a:r>
              <a:rPr kumimoji="1" lang="en-US" altLang="zh-CN" sz="2800" dirty="0">
                <a:solidFill>
                  <a:schemeClr val="bg1"/>
                </a:solidFill>
              </a:rPr>
              <a:t>CTE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Hash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</a:rPr>
              <a:t>join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bg1"/>
                </a:solidFill>
              </a:rPr>
              <a:t>函数索引</a:t>
            </a:r>
            <a:endParaRPr kumimoji="1"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33D16F-2962-254F-BA3D-FD9192E3FADD}"/>
              </a:ext>
            </a:extLst>
          </p:cNvPr>
          <p:cNvSpPr txBox="1"/>
          <p:nvPr/>
        </p:nvSpPr>
        <p:spPr>
          <a:xfrm>
            <a:off x="6002548" y="793745"/>
            <a:ext cx="1472070" cy="589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</a:rPr>
              <a:t>建议关注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0D2A5D-C609-1849-A9D9-246C5FE596C3}"/>
              </a:ext>
            </a:extLst>
          </p:cNvPr>
          <p:cNvSpPr txBox="1"/>
          <p:nvPr/>
        </p:nvSpPr>
        <p:spPr>
          <a:xfrm>
            <a:off x="5956446" y="1383586"/>
            <a:ext cx="3036344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FF0000"/>
                </a:solidFill>
              </a:rPr>
              <a:t>Lateral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derived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table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FF0000"/>
                </a:solidFill>
              </a:rPr>
              <a:t>Anti-join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bg1"/>
                </a:solidFill>
              </a:rPr>
              <a:t>窗口函数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bg1"/>
                </a:solidFill>
              </a:rPr>
              <a:t>倒序索引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bg1"/>
                </a:solidFill>
              </a:rPr>
              <a:t>不可见索引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bg1"/>
                </a:solidFill>
              </a:rPr>
              <a:t>自增列</a:t>
            </a:r>
            <a:r>
              <a:rPr kumimoji="1" lang="en-US" altLang="zh-CN" sz="2400" dirty="0">
                <a:solidFill>
                  <a:schemeClr val="bg1"/>
                </a:solidFill>
              </a:rPr>
              <a:t>bug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036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887AB38-DCC4-D44B-ACA3-0576751AF113}"/>
              </a:ext>
            </a:extLst>
          </p:cNvPr>
          <p:cNvSpPr txBox="1"/>
          <p:nvPr/>
        </p:nvSpPr>
        <p:spPr>
          <a:xfrm>
            <a:off x="308543" y="266700"/>
            <a:ext cx="44326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</a:rPr>
              <a:t>MySQL</a:t>
            </a:r>
            <a:r>
              <a:rPr kumimoji="1" lang="zh-CN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>
                <a:solidFill>
                  <a:schemeClr val="bg1"/>
                </a:solidFill>
              </a:rPr>
              <a:t>8.0</a:t>
            </a:r>
            <a:r>
              <a:rPr kumimoji="1" lang="zh-CN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>
                <a:solidFill>
                  <a:schemeClr val="bg1"/>
                </a:solidFill>
              </a:rPr>
              <a:t>SQL</a:t>
            </a:r>
            <a:r>
              <a:rPr kumimoji="1" lang="zh-CN" altLang="en-US" sz="4000" dirty="0">
                <a:solidFill>
                  <a:schemeClr val="bg1"/>
                </a:solidFill>
              </a:rPr>
              <a:t>优化</a:t>
            </a:r>
            <a:endParaRPr kumimoji="1" lang="en-US" altLang="zh-CN" sz="40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33D16F-2962-254F-BA3D-FD9192E3FADD}"/>
              </a:ext>
            </a:extLst>
          </p:cNvPr>
          <p:cNvSpPr txBox="1"/>
          <p:nvPr/>
        </p:nvSpPr>
        <p:spPr>
          <a:xfrm>
            <a:off x="4741167" y="175247"/>
            <a:ext cx="2717860" cy="672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</a:rPr>
              <a:t>Lateral</a:t>
            </a:r>
            <a:r>
              <a:rPr kumimoji="1" lang="zh-CN" altLang="en-US" sz="2800" b="1" dirty="0">
                <a:solidFill>
                  <a:schemeClr val="bg1"/>
                </a:solidFill>
              </a:rPr>
              <a:t> 派生优化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035F2A-D2D8-DC49-A6BE-8E27E4B73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43" y="1118426"/>
            <a:ext cx="9577706" cy="24008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B6CA3F-D55B-5147-8B80-42AA2EB23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099" y="2609851"/>
            <a:ext cx="10155333" cy="257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00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887AB38-DCC4-D44B-ACA3-0576751AF113}"/>
              </a:ext>
            </a:extLst>
          </p:cNvPr>
          <p:cNvSpPr txBox="1"/>
          <p:nvPr/>
        </p:nvSpPr>
        <p:spPr>
          <a:xfrm>
            <a:off x="308543" y="266700"/>
            <a:ext cx="44326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</a:rPr>
              <a:t>MySQL</a:t>
            </a:r>
            <a:r>
              <a:rPr kumimoji="1" lang="zh-CN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>
                <a:solidFill>
                  <a:schemeClr val="bg1"/>
                </a:solidFill>
              </a:rPr>
              <a:t>8.0</a:t>
            </a:r>
            <a:r>
              <a:rPr kumimoji="1" lang="zh-CN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>
                <a:solidFill>
                  <a:schemeClr val="bg1"/>
                </a:solidFill>
              </a:rPr>
              <a:t>SQL</a:t>
            </a:r>
            <a:r>
              <a:rPr kumimoji="1" lang="zh-CN" altLang="en-US" sz="4000" dirty="0">
                <a:solidFill>
                  <a:schemeClr val="bg1"/>
                </a:solidFill>
              </a:rPr>
              <a:t>优化</a:t>
            </a:r>
            <a:endParaRPr kumimoji="1" lang="en-US" altLang="zh-CN" sz="40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33D16F-2962-254F-BA3D-FD9192E3FADD}"/>
              </a:ext>
            </a:extLst>
          </p:cNvPr>
          <p:cNvSpPr txBox="1"/>
          <p:nvPr/>
        </p:nvSpPr>
        <p:spPr>
          <a:xfrm>
            <a:off x="5546935" y="266700"/>
            <a:ext cx="2415469" cy="589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Lateral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 派生优化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0D62BB-1CF0-1E4B-83C7-06F3BE88C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30" y="974586"/>
            <a:ext cx="11258551" cy="17667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0B6B82-244D-154C-8BF4-F5BAC496B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9" y="3087984"/>
            <a:ext cx="11372852" cy="161260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25A2E6D-5B40-8E45-A13C-DAE6E43DB3B8}"/>
              </a:ext>
            </a:extLst>
          </p:cNvPr>
          <p:cNvSpPr/>
          <p:nvPr/>
        </p:nvSpPr>
        <p:spPr>
          <a:xfrm>
            <a:off x="4229100" y="3087984"/>
            <a:ext cx="512067" cy="19814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76055D-F24A-7141-B02E-8B83ECC181A8}"/>
              </a:ext>
            </a:extLst>
          </p:cNvPr>
          <p:cNvSpPr/>
          <p:nvPr/>
        </p:nvSpPr>
        <p:spPr>
          <a:xfrm>
            <a:off x="7472362" y="3102271"/>
            <a:ext cx="1500188" cy="19814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6582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887AB38-DCC4-D44B-ACA3-0576751AF113}"/>
              </a:ext>
            </a:extLst>
          </p:cNvPr>
          <p:cNvSpPr txBox="1"/>
          <p:nvPr/>
        </p:nvSpPr>
        <p:spPr>
          <a:xfrm>
            <a:off x="308543" y="266700"/>
            <a:ext cx="44326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</a:rPr>
              <a:t>MySQL</a:t>
            </a:r>
            <a:r>
              <a:rPr kumimoji="1" lang="zh-CN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>
                <a:solidFill>
                  <a:schemeClr val="bg1"/>
                </a:solidFill>
              </a:rPr>
              <a:t>8.0</a:t>
            </a:r>
            <a:r>
              <a:rPr kumimoji="1" lang="zh-CN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>
                <a:solidFill>
                  <a:schemeClr val="bg1"/>
                </a:solidFill>
              </a:rPr>
              <a:t>SQL</a:t>
            </a:r>
            <a:r>
              <a:rPr kumimoji="1" lang="zh-CN" altLang="en-US" sz="4000" dirty="0">
                <a:solidFill>
                  <a:schemeClr val="bg1"/>
                </a:solidFill>
              </a:rPr>
              <a:t>优化</a:t>
            </a:r>
            <a:endParaRPr kumimoji="1" lang="en-US" altLang="zh-CN" sz="40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33D16F-2962-254F-BA3D-FD9192E3FADD}"/>
              </a:ext>
            </a:extLst>
          </p:cNvPr>
          <p:cNvSpPr txBox="1"/>
          <p:nvPr/>
        </p:nvSpPr>
        <p:spPr>
          <a:xfrm>
            <a:off x="5546935" y="266700"/>
            <a:ext cx="1909818" cy="589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Anti-join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5C1E13-5871-FB47-9704-0013A6815C20}"/>
              </a:ext>
            </a:extLst>
          </p:cNvPr>
          <p:cNvSpPr txBox="1"/>
          <p:nvPr/>
        </p:nvSpPr>
        <p:spPr>
          <a:xfrm>
            <a:off x="308542" y="3666808"/>
            <a:ext cx="10884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5.7</a:t>
            </a:r>
            <a:r>
              <a:rPr kumimoji="1" lang="zh-CN" altLang="en-US" sz="2000" dirty="0">
                <a:solidFill>
                  <a:schemeClr val="bg1"/>
                </a:solidFill>
              </a:rPr>
              <a:t> 以前写法：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Select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count(</a:t>
            </a:r>
            <a:r>
              <a:rPr kumimoji="1" lang="zh-CN" altLang="en-US" sz="2000" dirty="0">
                <a:solidFill>
                  <a:schemeClr val="bg1"/>
                </a:solidFill>
              </a:rPr>
              <a:t>*</a:t>
            </a:r>
            <a:r>
              <a:rPr kumimoji="1" lang="en-US" altLang="zh-CN" sz="2000" dirty="0">
                <a:solidFill>
                  <a:schemeClr val="bg1"/>
                </a:solidFill>
              </a:rPr>
              <a:t>)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from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 err="1">
                <a:solidFill>
                  <a:schemeClr val="bg1"/>
                </a:solidFill>
              </a:rPr>
              <a:t>t_group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t</a:t>
            </a:r>
            <a:r>
              <a:rPr kumimoji="1" lang="zh-CN" altLang="en-US" sz="2000" dirty="0">
                <a:solidFill>
                  <a:schemeClr val="bg1"/>
                </a:solidFill>
              </a:rPr>
              <a:t>  </a:t>
            </a:r>
            <a:r>
              <a:rPr kumimoji="1" lang="en-US" altLang="zh-CN" sz="2000" dirty="0">
                <a:solidFill>
                  <a:schemeClr val="bg1"/>
                </a:solidFill>
              </a:rPr>
              <a:t>left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join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employees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e</a:t>
            </a:r>
            <a:r>
              <a:rPr kumimoji="1" lang="zh-CN" altLang="en-US" sz="2000" dirty="0">
                <a:solidFill>
                  <a:schemeClr val="bg1"/>
                </a:solidFill>
              </a:rPr>
              <a:t>  </a:t>
            </a:r>
            <a:r>
              <a:rPr kumimoji="1" lang="en-US" altLang="zh-CN" sz="2000" dirty="0">
                <a:solidFill>
                  <a:schemeClr val="bg1"/>
                </a:solidFill>
              </a:rPr>
              <a:t>on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 err="1">
                <a:solidFill>
                  <a:schemeClr val="bg1"/>
                </a:solidFill>
              </a:rPr>
              <a:t>t.emp_no</a:t>
            </a:r>
            <a:r>
              <a:rPr kumimoji="1" lang="en-US" altLang="zh-CN" sz="2000" dirty="0">
                <a:solidFill>
                  <a:schemeClr val="bg1"/>
                </a:solidFill>
              </a:rPr>
              <a:t>=</a:t>
            </a:r>
            <a:r>
              <a:rPr kumimoji="1" lang="en-US" altLang="zh-CN" sz="2000" dirty="0" err="1">
                <a:solidFill>
                  <a:schemeClr val="bg1"/>
                </a:solidFill>
              </a:rPr>
              <a:t>e.emp_no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where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 err="1">
                <a:solidFill>
                  <a:schemeClr val="bg1"/>
                </a:solidFill>
              </a:rPr>
              <a:t>e.emp_no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is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null;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17D6EC-557B-D441-B599-C15861038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42" y="1284056"/>
            <a:ext cx="10522167" cy="202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63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16F437-9CE3-4B40-B14B-A8DE1CD35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029" y="1283711"/>
            <a:ext cx="8369517" cy="364647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BDB2D2F-C3DC-B34D-BC0A-6FD8A8C91B9D}"/>
              </a:ext>
            </a:extLst>
          </p:cNvPr>
          <p:cNvSpPr/>
          <p:nvPr/>
        </p:nvSpPr>
        <p:spPr>
          <a:xfrm>
            <a:off x="488410" y="196001"/>
            <a:ext cx="35253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MySQL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8.0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SQL</a:t>
            </a:r>
            <a:r>
              <a:rPr kumimoji="1" lang="zh-CN" altLang="en-US" sz="3200" dirty="0">
                <a:solidFill>
                  <a:schemeClr val="bg1"/>
                </a:solidFill>
              </a:rPr>
              <a:t>优化</a:t>
            </a:r>
            <a:endParaRPr kumimoji="1"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5615AB-4058-2444-B334-C4BFC6474254}"/>
              </a:ext>
            </a:extLst>
          </p:cNvPr>
          <p:cNvSpPr txBox="1"/>
          <p:nvPr/>
        </p:nvSpPr>
        <p:spPr>
          <a:xfrm>
            <a:off x="5546935" y="266700"/>
            <a:ext cx="2525500" cy="589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 err="1">
                <a:solidFill>
                  <a:schemeClr val="bg1"/>
                </a:solidFill>
              </a:rPr>
              <a:t>Row_number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2746870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BDB2D2F-C3DC-B34D-BC0A-6FD8A8C91B9D}"/>
              </a:ext>
            </a:extLst>
          </p:cNvPr>
          <p:cNvSpPr/>
          <p:nvPr/>
        </p:nvSpPr>
        <p:spPr>
          <a:xfrm>
            <a:off x="488410" y="196001"/>
            <a:ext cx="35253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MySQL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8.0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SQL</a:t>
            </a:r>
            <a:r>
              <a:rPr kumimoji="1" lang="zh-CN" altLang="en-US" sz="3200" dirty="0">
                <a:solidFill>
                  <a:schemeClr val="bg1"/>
                </a:solidFill>
              </a:rPr>
              <a:t>优化</a:t>
            </a:r>
            <a:endParaRPr kumimoji="1"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5615AB-4058-2444-B334-C4BFC6474254}"/>
              </a:ext>
            </a:extLst>
          </p:cNvPr>
          <p:cNvSpPr txBox="1"/>
          <p:nvPr/>
        </p:nvSpPr>
        <p:spPr>
          <a:xfrm>
            <a:off x="5546935" y="266700"/>
            <a:ext cx="2525500" cy="589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 err="1">
                <a:solidFill>
                  <a:schemeClr val="bg1"/>
                </a:solidFill>
              </a:rPr>
              <a:t>Row_number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实现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564FE54-F525-0C42-A3F0-62416DCCFB7E}"/>
              </a:ext>
            </a:extLst>
          </p:cNvPr>
          <p:cNvSpPr/>
          <p:nvPr/>
        </p:nvSpPr>
        <p:spPr>
          <a:xfrm>
            <a:off x="926688" y="1033685"/>
            <a:ext cx="6340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500"/>
              </a:spcBef>
            </a:pPr>
            <a:r>
              <a:rPr kumimoji="1" lang="zh-CN" altLang="en-US" sz="2400" dirty="0">
                <a:solidFill>
                  <a:schemeClr val="bg1"/>
                </a:solidFill>
                <a:latin typeface="Songti TC" charset="-120"/>
                <a:ea typeface="Songti TC" charset="-120"/>
                <a:cs typeface="Songti TC" charset="-120"/>
              </a:rPr>
              <a:t>需求：查出每个部门，员工号最大的员工数据</a:t>
            </a:r>
            <a:endParaRPr kumimoji="1" lang="en-US" altLang="zh-CN" sz="2400" dirty="0">
              <a:solidFill>
                <a:schemeClr val="bg1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6A297DA-7739-C24A-B577-A3B935BB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64" y="1718506"/>
            <a:ext cx="7620000" cy="2644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631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7D9E99-1893-2B45-912C-91B6307A3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dirty="0">
                <a:solidFill>
                  <a:schemeClr val="bg1"/>
                </a:solidFill>
              </a:rPr>
              <a:t>MySQL</a:t>
            </a:r>
            <a:r>
              <a:rPr kumimoji="1" lang="zh-CN" altLang="en-US" sz="3600" dirty="0">
                <a:solidFill>
                  <a:schemeClr val="bg1"/>
                </a:solidFill>
              </a:rPr>
              <a:t> </a:t>
            </a:r>
            <a:r>
              <a:rPr kumimoji="1" lang="en-US" altLang="zh-CN" sz="3600" dirty="0">
                <a:solidFill>
                  <a:schemeClr val="bg1"/>
                </a:solidFill>
              </a:rPr>
              <a:t>8.0</a:t>
            </a:r>
            <a:r>
              <a:rPr kumimoji="1" lang="zh-CN" altLang="en-US" sz="3600" dirty="0">
                <a:solidFill>
                  <a:schemeClr val="bg1"/>
                </a:solidFill>
              </a:rPr>
              <a:t> </a:t>
            </a:r>
            <a:r>
              <a:rPr kumimoji="1" lang="en-US" altLang="zh-CN" sz="3600" dirty="0">
                <a:solidFill>
                  <a:schemeClr val="bg1"/>
                </a:solidFill>
              </a:rPr>
              <a:t>SQL</a:t>
            </a:r>
            <a:r>
              <a:rPr kumimoji="1" lang="zh-CN" altLang="en-US" sz="3600" dirty="0">
                <a:solidFill>
                  <a:schemeClr val="bg1"/>
                </a:solidFill>
              </a:rPr>
              <a:t>优化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9F026E-3353-724A-8D7C-E362740DA664}"/>
              </a:ext>
            </a:extLst>
          </p:cNvPr>
          <p:cNvSpPr txBox="1"/>
          <p:nvPr/>
        </p:nvSpPr>
        <p:spPr>
          <a:xfrm>
            <a:off x="804912" y="1147662"/>
            <a:ext cx="9617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CREATE TABLE t1 (a INT, b INT, INDEX </a:t>
            </a:r>
            <a:r>
              <a:rPr lang="en-US" altLang="zh-CN" sz="2400" dirty="0" err="1">
                <a:solidFill>
                  <a:schemeClr val="bg1"/>
                </a:solidFill>
              </a:rPr>
              <a:t>a_desc_b_asc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rgbClr val="FFC000"/>
                </a:solidFill>
              </a:rPr>
              <a:t>(a DESC, b ASC));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96C27B-A377-A24D-9861-BBD6825F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37" y="1678789"/>
            <a:ext cx="9777615" cy="13760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E0BF79-8A32-7744-A23B-2CF09D2F8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37" y="3352832"/>
            <a:ext cx="9777615" cy="120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0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E7186AA-1E79-6D45-BFB7-7D2807AD1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34" y="1081579"/>
            <a:ext cx="8610600" cy="12250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FF283F-F165-2C48-A292-98296F3FD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934" y="2505512"/>
            <a:ext cx="8610600" cy="9700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28BE80-ACBA-F04A-8547-8328FECD4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934" y="3674458"/>
            <a:ext cx="8610600" cy="10100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0AB6E9A-B8EC-EA4C-B75D-B1FC0A955DBD}"/>
              </a:ext>
            </a:extLst>
          </p:cNvPr>
          <p:cNvSpPr/>
          <p:nvPr/>
        </p:nvSpPr>
        <p:spPr>
          <a:xfrm>
            <a:off x="488410" y="196001"/>
            <a:ext cx="35253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MySQL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8.0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SQL</a:t>
            </a:r>
            <a:r>
              <a:rPr kumimoji="1" lang="zh-CN" altLang="en-US" sz="3200" dirty="0">
                <a:solidFill>
                  <a:schemeClr val="bg1"/>
                </a:solidFill>
              </a:rPr>
              <a:t>优化</a:t>
            </a:r>
            <a:endParaRPr kumimoji="1" lang="en-US" altLang="zh-C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998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2CC40C-1F78-0347-A986-31097C770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887620" y="1361270"/>
            <a:ext cx="9932572" cy="1266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F9C6D9-37FE-6C40-BCFD-30DDD779A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20" y="3108235"/>
            <a:ext cx="9819056" cy="126633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52365DF-537C-1342-827E-9D115A196339}"/>
              </a:ext>
            </a:extLst>
          </p:cNvPr>
          <p:cNvSpPr/>
          <p:nvPr/>
        </p:nvSpPr>
        <p:spPr>
          <a:xfrm>
            <a:off x="488410" y="196001"/>
            <a:ext cx="35253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MySQL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8.0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SQL</a:t>
            </a:r>
            <a:r>
              <a:rPr kumimoji="1" lang="zh-CN" altLang="en-US" sz="3200" dirty="0">
                <a:solidFill>
                  <a:schemeClr val="bg1"/>
                </a:solidFill>
              </a:rPr>
              <a:t>优化</a:t>
            </a:r>
            <a:endParaRPr kumimoji="1" lang="en-US" altLang="zh-C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932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1A0B89F-6DA0-C04F-8EAA-7059D65A995B}"/>
              </a:ext>
            </a:extLst>
          </p:cNvPr>
          <p:cNvSpPr/>
          <p:nvPr/>
        </p:nvSpPr>
        <p:spPr>
          <a:xfrm>
            <a:off x="1215736" y="1144458"/>
            <a:ext cx="932064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CREATE TABLE t1 (a INT, b INT, INDEX </a:t>
            </a:r>
            <a:r>
              <a:rPr lang="en-US" altLang="zh-CN" sz="2400" dirty="0" err="1">
                <a:solidFill>
                  <a:schemeClr val="bg1"/>
                </a:solidFill>
              </a:rPr>
              <a:t>a_desc_b_asc</a:t>
            </a:r>
            <a:r>
              <a:rPr lang="en-US" altLang="zh-CN" sz="2400" dirty="0">
                <a:solidFill>
                  <a:schemeClr val="bg1"/>
                </a:solidFill>
              </a:rPr>
              <a:t> (a DESC, b ASC));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以下</a:t>
            </a:r>
            <a:r>
              <a:rPr lang="en-US" altLang="zh-CN" sz="2400" dirty="0">
                <a:solidFill>
                  <a:schemeClr val="bg1"/>
                </a:solidFill>
              </a:rPr>
              <a:t>SQL</a:t>
            </a:r>
            <a:r>
              <a:rPr lang="zh-CN" altLang="en-US" sz="2400" dirty="0">
                <a:solidFill>
                  <a:schemeClr val="bg1"/>
                </a:solidFill>
              </a:rPr>
              <a:t>用不到索引的是？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chemeClr val="bg1"/>
                </a:solidFill>
              </a:rPr>
              <a:t>SELECT * FROM t1 ORDER BY a DESC;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</a:rPr>
              <a:t>SELECT * FROM t1 ORDER BY a ,b;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chemeClr val="bg1"/>
                </a:solidFill>
              </a:rPr>
              <a:t>SELECT * FROM t1 ORDER BY a desc, b </a:t>
            </a:r>
            <a:r>
              <a:rPr lang="en-US" altLang="zh-CN" sz="2400" dirty="0" err="1">
                <a:solidFill>
                  <a:schemeClr val="bg1"/>
                </a:solidFill>
              </a:rPr>
              <a:t>asc</a:t>
            </a:r>
            <a:r>
              <a:rPr lang="en-US" altLang="zh-CN" sz="2400" dirty="0">
                <a:solidFill>
                  <a:schemeClr val="bg1"/>
                </a:solidFill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chemeClr val="bg1"/>
                </a:solidFill>
              </a:rPr>
              <a:t>SELECT * FROM t1 ORDER BY a ASC;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chemeClr val="bg1"/>
                </a:solidFill>
              </a:rPr>
              <a:t>SELECT * FROM t1 ORDER BY a ASC, b DESC;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</a:rPr>
              <a:t>SELECT * FROM t1 ORDER BY a DESC, b DESC;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</a:rPr>
              <a:t>SELECT * FROM t1 ORDER BY a ASC, b ASC;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CFAC02-3E71-934C-A16B-1CD9FCF755A5}"/>
              </a:ext>
            </a:extLst>
          </p:cNvPr>
          <p:cNvSpPr/>
          <p:nvPr/>
        </p:nvSpPr>
        <p:spPr>
          <a:xfrm>
            <a:off x="488410" y="196001"/>
            <a:ext cx="35253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MySQL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8.0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SQL</a:t>
            </a:r>
            <a:r>
              <a:rPr kumimoji="1" lang="zh-CN" altLang="en-US" sz="3200" dirty="0">
                <a:solidFill>
                  <a:schemeClr val="bg1"/>
                </a:solidFill>
              </a:rPr>
              <a:t>优化</a:t>
            </a:r>
            <a:endParaRPr kumimoji="1" lang="en-US" altLang="zh-C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260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C11131-7BB8-FA46-9AB4-BFD686939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5" y="908453"/>
            <a:ext cx="11085387" cy="34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87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F4904E8-32BD-C349-85D0-1BBD070C1C63}"/>
              </a:ext>
            </a:extLst>
          </p:cNvPr>
          <p:cNvSpPr txBox="1"/>
          <p:nvPr/>
        </p:nvSpPr>
        <p:spPr>
          <a:xfrm>
            <a:off x="2015835" y="1932707"/>
            <a:ext cx="6764483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安全删除索引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Alter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table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country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alter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index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idx_c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invisble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确认对业务确时无影响后再</a:t>
            </a:r>
            <a:r>
              <a:rPr lang="en-US" altLang="zh-CN" dirty="0">
                <a:solidFill>
                  <a:schemeClr val="bg1"/>
                </a:solidFill>
              </a:rPr>
              <a:t>drop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Alter</a:t>
            </a:r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en-US" altLang="zh-CN" dirty="0">
                <a:solidFill>
                  <a:schemeClr val="bg1"/>
                </a:solidFill>
              </a:rPr>
              <a:t>table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country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drop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index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idx_c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如果对业务有影响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Alter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table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country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alter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index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idx_c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visble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45D861-6C5F-904C-B6AF-61477DA6C4C3}"/>
              </a:ext>
            </a:extLst>
          </p:cNvPr>
          <p:cNvSpPr/>
          <p:nvPr/>
        </p:nvSpPr>
        <p:spPr>
          <a:xfrm>
            <a:off x="436456" y="196001"/>
            <a:ext cx="35253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MySQL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8.0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SQL</a:t>
            </a:r>
            <a:r>
              <a:rPr kumimoji="1" lang="zh-CN" altLang="en-US" sz="3200" dirty="0">
                <a:solidFill>
                  <a:schemeClr val="bg1"/>
                </a:solidFill>
              </a:rPr>
              <a:t>优化</a:t>
            </a:r>
            <a:endParaRPr kumimoji="1"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A09419-B423-F746-AC9F-3FC65E0F00FC}"/>
              </a:ext>
            </a:extLst>
          </p:cNvPr>
          <p:cNvSpPr txBox="1"/>
          <p:nvPr/>
        </p:nvSpPr>
        <p:spPr>
          <a:xfrm>
            <a:off x="2015835" y="134793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</a:rPr>
              <a:t>不可见索引</a:t>
            </a:r>
          </a:p>
        </p:txBody>
      </p:sp>
    </p:spTree>
    <p:extLst>
      <p:ext uri="{BB962C8B-B14F-4D97-AF65-F5344CB8AC3E}">
        <p14:creationId xmlns:p14="http://schemas.microsoft.com/office/powerpoint/2010/main" val="2696636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EA01145-2D85-7346-B7FE-4C4687098618}"/>
              </a:ext>
            </a:extLst>
          </p:cNvPr>
          <p:cNvSpPr txBox="1"/>
          <p:nvPr/>
        </p:nvSpPr>
        <p:spPr>
          <a:xfrm>
            <a:off x="506968" y="1083419"/>
            <a:ext cx="779207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create table a(id int unsigned not null primary key </a:t>
            </a:r>
            <a:r>
              <a:rPr lang="en-US" altLang="zh-CN" dirty="0" err="1">
                <a:solidFill>
                  <a:schemeClr val="bg1"/>
                </a:solidFill>
              </a:rPr>
              <a:t>auto_increment</a:t>
            </a:r>
            <a:r>
              <a:rPr lang="en-US" altLang="zh-CN" dirty="0">
                <a:solidFill>
                  <a:schemeClr val="bg1"/>
                </a:solidFill>
              </a:rPr>
              <a:t>) type=</a:t>
            </a:r>
            <a:r>
              <a:rPr lang="en-US" altLang="zh-CN" dirty="0" err="1">
                <a:solidFill>
                  <a:schemeClr val="bg1"/>
                </a:solidFill>
              </a:rPr>
              <a:t>innodb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insert into a values(NULL);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Insert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into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a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values(NULL);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Insert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into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a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values(NULL);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Select</a:t>
            </a:r>
            <a:r>
              <a:rPr kumimoji="1" lang="zh-CN" altLang="en-US" dirty="0">
                <a:solidFill>
                  <a:schemeClr val="bg1"/>
                </a:solidFill>
              </a:rPr>
              <a:t> * </a:t>
            </a:r>
            <a:r>
              <a:rPr kumimoji="1" lang="en-US" altLang="zh-CN" dirty="0">
                <a:solidFill>
                  <a:schemeClr val="bg1"/>
                </a:solidFill>
              </a:rPr>
              <a:t>from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a;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+----+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| id |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+----+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| 1 |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| 2 |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| 3 |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+----+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delete from a where id=3;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Insert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into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a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values(NULL);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BE104-5753-BF45-BDB1-C6B76E3EB0C2}"/>
              </a:ext>
            </a:extLst>
          </p:cNvPr>
          <p:cNvSpPr txBox="1"/>
          <p:nvPr/>
        </p:nvSpPr>
        <p:spPr>
          <a:xfrm>
            <a:off x="4308517" y="1668194"/>
            <a:ext cx="181241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Select</a:t>
            </a:r>
            <a:r>
              <a:rPr kumimoji="1" lang="zh-CN" altLang="en-US" sz="2000" dirty="0">
                <a:solidFill>
                  <a:schemeClr val="bg1"/>
                </a:solidFill>
              </a:rPr>
              <a:t> * </a:t>
            </a:r>
            <a:r>
              <a:rPr kumimoji="1" lang="en-US" altLang="zh-CN" sz="2000" dirty="0">
                <a:solidFill>
                  <a:schemeClr val="bg1"/>
                </a:solidFill>
              </a:rPr>
              <a:t>from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a;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+----+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| id |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+----+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| 1 |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| 2 |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| 4|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+----+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7588E2-1DA4-4343-A38B-4C23456730A4}"/>
              </a:ext>
            </a:extLst>
          </p:cNvPr>
          <p:cNvSpPr txBox="1"/>
          <p:nvPr/>
        </p:nvSpPr>
        <p:spPr>
          <a:xfrm>
            <a:off x="7271893" y="1512196"/>
            <a:ext cx="292035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Delete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from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whre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id=4;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&lt;restart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msyql</a:t>
            </a:r>
            <a:r>
              <a:rPr lang="en-US" altLang="zh-CN" sz="2000" dirty="0">
                <a:solidFill>
                  <a:schemeClr val="bg1"/>
                </a:solidFill>
              </a:rPr>
              <a:t>&gt;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insert into a values(NULL);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Select</a:t>
            </a:r>
            <a:r>
              <a:rPr kumimoji="1" lang="zh-CN" altLang="en-US" sz="2000" dirty="0">
                <a:solidFill>
                  <a:schemeClr val="bg1"/>
                </a:solidFill>
              </a:rPr>
              <a:t> * </a:t>
            </a:r>
            <a:r>
              <a:rPr kumimoji="1" lang="en-US" altLang="zh-CN" sz="2000" dirty="0">
                <a:solidFill>
                  <a:schemeClr val="bg1"/>
                </a:solidFill>
              </a:rPr>
              <a:t>from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a;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+----+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| id |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+----+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| 1 |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| 2 | 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| 3 |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+----+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785103-4F30-414A-83EC-C103BBAD58DC}"/>
              </a:ext>
            </a:extLst>
          </p:cNvPr>
          <p:cNvSpPr/>
          <p:nvPr/>
        </p:nvSpPr>
        <p:spPr>
          <a:xfrm>
            <a:off x="488410" y="196001"/>
            <a:ext cx="35253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MySQL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8.0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SQL</a:t>
            </a:r>
            <a:r>
              <a:rPr kumimoji="1" lang="zh-CN" altLang="en-US" sz="3200" dirty="0">
                <a:solidFill>
                  <a:schemeClr val="bg1"/>
                </a:solidFill>
              </a:rPr>
              <a:t>优化</a:t>
            </a:r>
            <a:endParaRPr kumimoji="1"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2F91DF-FDB6-504A-A90C-1399B7421BEF}"/>
              </a:ext>
            </a:extLst>
          </p:cNvPr>
          <p:cNvSpPr txBox="1"/>
          <p:nvPr/>
        </p:nvSpPr>
        <p:spPr>
          <a:xfrm>
            <a:off x="3685713" y="624778"/>
            <a:ext cx="5479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MySQL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8.0</a:t>
            </a:r>
            <a:r>
              <a:rPr kumimoji="1" lang="zh-CN" altLang="en-US" sz="3200" dirty="0">
                <a:solidFill>
                  <a:schemeClr val="bg1"/>
                </a:solidFill>
              </a:rPr>
              <a:t>修复了自增列的</a:t>
            </a:r>
            <a:r>
              <a:rPr kumimoji="1" lang="en-US" altLang="zh-CN" sz="3200" dirty="0">
                <a:solidFill>
                  <a:schemeClr val="bg1"/>
                </a:solidFill>
              </a:rPr>
              <a:t>Bug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07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887AB38-DCC4-D44B-ACA3-0576751AF113}"/>
              </a:ext>
            </a:extLst>
          </p:cNvPr>
          <p:cNvSpPr txBox="1"/>
          <p:nvPr/>
        </p:nvSpPr>
        <p:spPr>
          <a:xfrm>
            <a:off x="2950143" y="2402060"/>
            <a:ext cx="5610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</a:rPr>
              <a:t>MySQL</a:t>
            </a:r>
            <a:r>
              <a:rPr kumimoji="1" lang="zh-CN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>
                <a:solidFill>
                  <a:schemeClr val="bg1"/>
                </a:solidFill>
              </a:rPr>
              <a:t>8.0</a:t>
            </a:r>
            <a:r>
              <a:rPr kumimoji="1" lang="zh-CN" altLang="en-US" sz="4000" dirty="0">
                <a:solidFill>
                  <a:schemeClr val="bg1"/>
                </a:solidFill>
              </a:rPr>
              <a:t> 重要特性总览</a:t>
            </a:r>
            <a:endParaRPr kumimoji="1" lang="en-US" altLang="zh-C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538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B00E9-A257-0944-ABA7-7F69A63C62B7}"/>
              </a:ext>
            </a:extLst>
          </p:cNvPr>
          <p:cNvSpPr/>
          <p:nvPr/>
        </p:nvSpPr>
        <p:spPr>
          <a:xfrm>
            <a:off x="1164540" y="1065599"/>
            <a:ext cx="4354928" cy="374801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bg1"/>
                </a:solidFill>
              </a:rPr>
              <a:t>重构</a:t>
            </a:r>
            <a:r>
              <a:rPr lang="en-US" altLang="zh-CN" sz="1600" dirty="0">
                <a:solidFill>
                  <a:schemeClr val="bg1"/>
                </a:solidFill>
              </a:rPr>
              <a:t>SQL</a:t>
            </a:r>
            <a:r>
              <a:rPr lang="zh-CN" altLang="en-US" sz="1600" dirty="0">
                <a:solidFill>
                  <a:schemeClr val="bg1"/>
                </a:solidFill>
              </a:rPr>
              <a:t>分析器（</a:t>
            </a:r>
            <a:r>
              <a:rPr lang="en-US" altLang="zh-CN" sz="1600" dirty="0" err="1">
                <a:solidFill>
                  <a:schemeClr val="bg1"/>
                </a:solidFill>
              </a:rPr>
              <a:t>SQLParser</a:t>
            </a:r>
            <a:r>
              <a:rPr lang="zh-CN" altLang="en-US" sz="1600" dirty="0">
                <a:solidFill>
                  <a:schemeClr val="bg1"/>
                </a:solidFill>
              </a:rPr>
              <a:t>）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bg1"/>
                </a:solidFill>
              </a:rPr>
              <a:t>行锁增加</a:t>
            </a:r>
            <a:r>
              <a:rPr lang="en-US" altLang="zh-CN" sz="1600" dirty="0">
                <a:solidFill>
                  <a:schemeClr val="bg1"/>
                </a:solidFill>
              </a:rPr>
              <a:t>SKIP LOCKED</a:t>
            </a:r>
            <a:r>
              <a:rPr lang="zh-CN" altLang="en-US" sz="1600" dirty="0">
                <a:solidFill>
                  <a:schemeClr val="bg1"/>
                </a:solidFill>
              </a:rPr>
              <a:t>和</a:t>
            </a:r>
            <a:r>
              <a:rPr lang="en-US" altLang="zh-CN" sz="1600" dirty="0">
                <a:solidFill>
                  <a:schemeClr val="bg1"/>
                </a:solidFill>
              </a:rPr>
              <a:t>NOWAIT</a:t>
            </a:r>
            <a:r>
              <a:rPr lang="zh-CN" altLang="en-US" sz="1600" dirty="0">
                <a:solidFill>
                  <a:schemeClr val="bg1"/>
                </a:solidFill>
              </a:rPr>
              <a:t>特性选项 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bg1"/>
                </a:solidFill>
              </a:rPr>
              <a:t>新增事务</a:t>
            </a:r>
            <a:r>
              <a:rPr lang="en-US" altLang="zh-CN" sz="1600" dirty="0">
                <a:solidFill>
                  <a:schemeClr val="bg1"/>
                </a:solidFill>
              </a:rPr>
              <a:t>CATS</a:t>
            </a:r>
            <a:r>
              <a:rPr lang="zh-CN" altLang="en-US" sz="1600" dirty="0">
                <a:solidFill>
                  <a:schemeClr val="bg1"/>
                </a:solidFill>
              </a:rPr>
              <a:t>特性，大大提升事务性能（</a:t>
            </a:r>
            <a:r>
              <a:rPr lang="en-US" altLang="zh-CN" sz="1600" dirty="0">
                <a:solidFill>
                  <a:schemeClr val="bg1"/>
                </a:solidFill>
              </a:rPr>
              <a:t>Michigan</a:t>
            </a:r>
            <a:r>
              <a:rPr lang="zh-CN" altLang="en-US" sz="1600" dirty="0">
                <a:solidFill>
                  <a:schemeClr val="bg1"/>
                </a:solidFill>
              </a:rPr>
              <a:t>大学贡献） 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bg1"/>
                </a:solidFill>
              </a:rPr>
              <a:t>在线修改</a:t>
            </a:r>
            <a:r>
              <a:rPr lang="en-US" altLang="zh-CN" sz="1600" dirty="0">
                <a:solidFill>
                  <a:schemeClr val="bg1"/>
                </a:solidFill>
              </a:rPr>
              <a:t>undo log</a:t>
            </a:r>
            <a:r>
              <a:rPr lang="zh-CN" altLang="en-US" sz="1600" dirty="0">
                <a:solidFill>
                  <a:schemeClr val="bg1"/>
                </a:solidFill>
              </a:rPr>
              <a:t>数量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bg1"/>
                </a:solidFill>
              </a:rPr>
              <a:t>直方图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bg1"/>
                </a:solidFill>
              </a:rPr>
              <a:t>认证插件由</a:t>
            </a:r>
            <a:r>
              <a:rPr lang="en-US" altLang="zh-CN" sz="1600" dirty="0">
                <a:solidFill>
                  <a:schemeClr val="bg1"/>
                </a:solidFill>
              </a:rPr>
              <a:t>sha256_password</a:t>
            </a:r>
            <a:r>
              <a:rPr lang="zh-CN" altLang="en-US" sz="1600" dirty="0">
                <a:solidFill>
                  <a:schemeClr val="bg1"/>
                </a:solidFill>
              </a:rPr>
              <a:t>改成</a:t>
            </a:r>
            <a:r>
              <a:rPr lang="en-US" altLang="zh-CN" sz="1600" dirty="0">
                <a:solidFill>
                  <a:schemeClr val="bg1"/>
                </a:solidFill>
              </a:rPr>
              <a:t>caching_sha2_password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bg1"/>
                </a:solidFill>
              </a:rPr>
              <a:t>新增角色</a:t>
            </a:r>
            <a:r>
              <a:rPr lang="en-US" altLang="zh-CN" sz="1600" dirty="0">
                <a:solidFill>
                  <a:schemeClr val="bg1"/>
                </a:solidFill>
              </a:rPr>
              <a:t>role</a:t>
            </a:r>
            <a:r>
              <a:rPr lang="zh-CN" altLang="en-US" sz="1600" dirty="0">
                <a:solidFill>
                  <a:schemeClr val="bg1"/>
                </a:solidFill>
              </a:rPr>
              <a:t>功能，将权限打包分组再二次授权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97801AA-7DCD-DC4E-A997-C2DDE296611D}"/>
              </a:ext>
            </a:extLst>
          </p:cNvPr>
          <p:cNvSpPr/>
          <p:nvPr/>
        </p:nvSpPr>
        <p:spPr>
          <a:xfrm>
            <a:off x="5755431" y="1065599"/>
            <a:ext cx="4583523" cy="375237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消除了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buffer pool mutex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（</a:t>
            </a:r>
            <a:r>
              <a:rPr lang="en-US" altLang="zh-CN" sz="16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Percona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的贡献）</a:t>
            </a:r>
            <a:r>
              <a:rPr lang="zh-CN" altLang="en-US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 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数据字典全部采用</a:t>
            </a:r>
            <a:r>
              <a:rPr lang="en-US" altLang="zh-CN" sz="16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InnoDB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引擎存储，支持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DDL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原子性、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crash safe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，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metadata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管理更完善（可以利用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ibd2sdi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工具提取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metadata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）</a:t>
            </a:r>
            <a:endParaRPr lang="en-US" altLang="zh-CN" sz="16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快速在线加新列（腾讯互娱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  <a:ea typeface="PingFang SC Light" panose="020B0300000000000000" pitchFamily="34" charset="-122"/>
              </a:rPr>
              <a:t>DBA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团队贡献）</a:t>
            </a:r>
            <a:r>
              <a:rPr lang="zh-CN" altLang="en-US" sz="1600" dirty="0">
                <a:solidFill>
                  <a:schemeClr val="bg1"/>
                </a:solidFill>
                <a:latin typeface="Helvetica Light" panose="020B0403020202020204" pitchFamily="34" charset="0"/>
                <a:ea typeface="PingFang SC Light" panose="020B0300000000000000" pitchFamily="34" charset="-122"/>
              </a:rPr>
              <a:t> </a:t>
            </a:r>
            <a:endParaRPr lang="zh-CN" altLang="en-US" sz="1600" dirty="0">
              <a:solidFill>
                <a:schemeClr val="bg1"/>
              </a:solidFill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并行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redo log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，并提升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redo log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的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I/O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性能。可在线调整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redo log buffer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新增倒序索引、不可见索引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优化器增强，增强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  <a:ea typeface="PingFang SC Light" panose="020B0300000000000000" pitchFamily="34" charset="-122"/>
              </a:rPr>
              <a:t>CBO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特性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支持会话级别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  <a:ea typeface="PingFang SC Light" panose="020B0300000000000000" pitchFamily="34" charset="-122"/>
              </a:rPr>
              <a:t>SET_VAR 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动态调整部分参数</a:t>
            </a:r>
            <a:endParaRPr lang="zh-CN" altLang="en-US" sz="1600" dirty="0">
              <a:solidFill>
                <a:schemeClr val="bg1"/>
              </a:solidFill>
              <a:effectLst/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BCC55D-84CA-4A49-B833-29C0655F25DF}"/>
              </a:ext>
            </a:extLst>
          </p:cNvPr>
          <p:cNvSpPr txBox="1"/>
          <p:nvPr/>
        </p:nvSpPr>
        <p:spPr>
          <a:xfrm>
            <a:off x="432026" y="235528"/>
            <a:ext cx="5610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</a:rPr>
              <a:t>MySQL</a:t>
            </a:r>
            <a:r>
              <a:rPr kumimoji="1" lang="zh-CN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>
                <a:solidFill>
                  <a:schemeClr val="bg1"/>
                </a:solidFill>
              </a:rPr>
              <a:t>8.0</a:t>
            </a:r>
            <a:r>
              <a:rPr kumimoji="1" lang="zh-CN" altLang="en-US" sz="4000" dirty="0">
                <a:solidFill>
                  <a:schemeClr val="bg1"/>
                </a:solidFill>
              </a:rPr>
              <a:t> 重要特性总览</a:t>
            </a:r>
            <a:endParaRPr kumimoji="1" lang="en-US" altLang="zh-C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582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E61DF9E-8EAA-824D-9A0A-2C1CA4F1E0BF}"/>
              </a:ext>
            </a:extLst>
          </p:cNvPr>
          <p:cNvSpPr/>
          <p:nvPr/>
        </p:nvSpPr>
        <p:spPr>
          <a:xfrm>
            <a:off x="1131471" y="779809"/>
            <a:ext cx="4531574" cy="412170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消除了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buffer pool mutex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（</a:t>
            </a:r>
            <a:r>
              <a:rPr lang="en-US" altLang="zh-CN" sz="16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Percona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的贡献）</a:t>
            </a:r>
            <a:r>
              <a:rPr lang="zh-CN" altLang="en-US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 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数据字典全部采用</a:t>
            </a:r>
            <a:r>
              <a:rPr lang="en-US" altLang="zh-CN" sz="16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InnoDB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引擎存储，支持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DDL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原子性、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crash safe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，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metadata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管理更完善（可以利用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ibd2sdi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工具提取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metadata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）</a:t>
            </a:r>
            <a:endParaRPr lang="en-US" altLang="zh-CN" sz="16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快速在线加新列（腾讯互娱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  <a:ea typeface="PingFang SC Light" panose="020B0300000000000000" pitchFamily="34" charset="-122"/>
              </a:rPr>
              <a:t>DBA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团队贡献）</a:t>
            </a:r>
            <a:r>
              <a:rPr lang="zh-CN" altLang="en-US" sz="1600" dirty="0">
                <a:solidFill>
                  <a:schemeClr val="bg1"/>
                </a:solidFill>
                <a:latin typeface="Helvetica Light" panose="020B0403020202020204" pitchFamily="34" charset="0"/>
                <a:ea typeface="PingFang SC Light" panose="020B0300000000000000" pitchFamily="34" charset="-122"/>
              </a:rPr>
              <a:t> </a:t>
            </a:r>
            <a:endParaRPr lang="zh-CN" altLang="en-US" sz="1600" dirty="0">
              <a:solidFill>
                <a:schemeClr val="bg1"/>
              </a:solidFill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并行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redo log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，并提升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redo log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的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I/O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性能。可在线调整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redo log buffer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新增倒序索引、不可见索引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优化器增强，增强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  <a:ea typeface="PingFang SC Light" panose="020B0300000000000000" pitchFamily="34" charset="-122"/>
              </a:rPr>
              <a:t>CBO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特性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支持会话级别</a:t>
            </a:r>
            <a:r>
              <a:rPr lang="en-US" altLang="zh-CN" sz="1600" dirty="0">
                <a:solidFill>
                  <a:schemeClr val="bg1"/>
                </a:solidFill>
                <a:latin typeface="Helvetica Light" panose="020B0403020202020204" pitchFamily="34" charset="0"/>
                <a:ea typeface="PingFang SC Light" panose="020B0300000000000000" pitchFamily="34" charset="-122"/>
              </a:rPr>
              <a:t>SET_VAR </a:t>
            </a:r>
            <a:r>
              <a:rPr lang="zh-CN" altLang="en-US" sz="16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动态调整部分参数</a:t>
            </a:r>
            <a:endParaRPr lang="zh-CN" altLang="en-US" sz="1600" dirty="0">
              <a:solidFill>
                <a:schemeClr val="bg1"/>
              </a:solidFill>
              <a:effectLst/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32637D-2E9A-3944-8C67-4151CABA3BCA}"/>
              </a:ext>
            </a:extLst>
          </p:cNvPr>
          <p:cNvSpPr/>
          <p:nvPr/>
        </p:nvSpPr>
        <p:spPr>
          <a:xfrm>
            <a:off x="5839044" y="755664"/>
            <a:ext cx="4105055" cy="420435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22.</a:t>
            </a:r>
            <a:r>
              <a:rPr lang="zh-CN" altLang="en-US" dirty="0">
                <a:solidFill>
                  <a:schemeClr val="bg1"/>
                </a:solidFill>
              </a:rPr>
              <a:t>新增更多数据字典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23.</a:t>
            </a:r>
            <a:r>
              <a:rPr lang="zh-CN" altLang="en-US" dirty="0">
                <a:solidFill>
                  <a:schemeClr val="bg1"/>
                </a:solidFill>
              </a:rPr>
              <a:t>默认字符集改成了</a:t>
            </a:r>
            <a:r>
              <a:rPr lang="en-US" altLang="zh-CN" dirty="0">
                <a:solidFill>
                  <a:schemeClr val="bg1"/>
                </a:solidFill>
              </a:rPr>
              <a:t>utf8mb4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24.</a:t>
            </a:r>
            <a:r>
              <a:rPr lang="zh-CN" altLang="en-US" dirty="0">
                <a:solidFill>
                  <a:schemeClr val="bg1"/>
                </a:solidFill>
              </a:rPr>
              <a:t>通用表达式</a:t>
            </a:r>
            <a:r>
              <a:rPr lang="en-US" altLang="zh-CN" dirty="0">
                <a:solidFill>
                  <a:schemeClr val="bg1"/>
                </a:solidFill>
              </a:rPr>
              <a:t>CTE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25.</a:t>
            </a:r>
            <a:r>
              <a:rPr lang="zh-CN" altLang="en-US" dirty="0">
                <a:solidFill>
                  <a:schemeClr val="bg1"/>
                </a:solidFill>
              </a:rPr>
              <a:t>窗口函数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26.SET PERSIST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27.restart</a:t>
            </a:r>
            <a:r>
              <a:rPr lang="zh-CN" altLang="en-US" dirty="0">
                <a:solidFill>
                  <a:schemeClr val="bg1"/>
                </a:solidFill>
              </a:rPr>
              <a:t>功能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28.</a:t>
            </a:r>
            <a:r>
              <a:rPr lang="zh-CN" altLang="en-US" dirty="0">
                <a:solidFill>
                  <a:schemeClr val="bg1"/>
                </a:solidFill>
              </a:rPr>
              <a:t>取消</a:t>
            </a:r>
            <a:r>
              <a:rPr lang="en-US" altLang="zh-CN" dirty="0">
                <a:solidFill>
                  <a:schemeClr val="bg1"/>
                </a:solidFill>
              </a:rPr>
              <a:t>QC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29.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MySQL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InnoDB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Cluster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30.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InnoDB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ReplicaSet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31.</a:t>
            </a:r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en-US" altLang="zh-CN" dirty="0">
                <a:solidFill>
                  <a:schemeClr val="bg1"/>
                </a:solidFill>
              </a:rPr>
              <a:t>Replication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Failover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3EB156-3D43-294E-8D72-92FDA19DEA99}"/>
              </a:ext>
            </a:extLst>
          </p:cNvPr>
          <p:cNvSpPr txBox="1"/>
          <p:nvPr/>
        </p:nvSpPr>
        <p:spPr>
          <a:xfrm>
            <a:off x="426148" y="71923"/>
            <a:ext cx="5610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</a:rPr>
              <a:t>MySQL</a:t>
            </a:r>
            <a:r>
              <a:rPr kumimoji="1" lang="zh-CN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>
                <a:solidFill>
                  <a:schemeClr val="bg1"/>
                </a:solidFill>
              </a:rPr>
              <a:t>8.0</a:t>
            </a:r>
            <a:r>
              <a:rPr kumimoji="1" lang="zh-CN" altLang="en-US" sz="4000" dirty="0">
                <a:solidFill>
                  <a:schemeClr val="bg1"/>
                </a:solidFill>
              </a:rPr>
              <a:t> 重要特性总览</a:t>
            </a:r>
            <a:endParaRPr kumimoji="1" lang="en-US" altLang="zh-C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54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6AB8D5-0F5F-564D-BC3F-B08810B24B76}"/>
              </a:ext>
            </a:extLst>
          </p:cNvPr>
          <p:cNvSpPr txBox="1"/>
          <p:nvPr/>
        </p:nvSpPr>
        <p:spPr>
          <a:xfrm>
            <a:off x="432026" y="235528"/>
            <a:ext cx="5610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</a:rPr>
              <a:t>MySQL</a:t>
            </a:r>
            <a:r>
              <a:rPr kumimoji="1" lang="zh-CN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>
                <a:solidFill>
                  <a:schemeClr val="bg1"/>
                </a:solidFill>
              </a:rPr>
              <a:t>8.0</a:t>
            </a:r>
            <a:r>
              <a:rPr kumimoji="1" lang="zh-CN" altLang="en-US" sz="4000" dirty="0">
                <a:solidFill>
                  <a:schemeClr val="bg1"/>
                </a:solidFill>
              </a:rPr>
              <a:t> 重要特性总览</a:t>
            </a:r>
            <a:endParaRPr kumimoji="1" lang="en-US" altLang="zh-CN" sz="40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177CAD-7000-7B43-945F-18697CE5632C}"/>
              </a:ext>
            </a:extLst>
          </p:cNvPr>
          <p:cNvSpPr txBox="1"/>
          <p:nvPr/>
        </p:nvSpPr>
        <p:spPr>
          <a:xfrm>
            <a:off x="3942630" y="1243551"/>
            <a:ext cx="3416320" cy="3082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b="1" dirty="0">
                <a:solidFill>
                  <a:schemeClr val="bg1"/>
                </a:solidFill>
              </a:rPr>
              <a:t>先不要使用的：</a:t>
            </a:r>
            <a:endParaRPr kumimoji="1" lang="en-US" altLang="zh-CN" sz="36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2400" dirty="0">
                <a:solidFill>
                  <a:schemeClr val="bg1"/>
                </a:solidFill>
              </a:rPr>
              <a:t>递归</a:t>
            </a:r>
            <a:r>
              <a:rPr kumimoji="1" lang="en-US" altLang="zh-CN" sz="2400" dirty="0">
                <a:solidFill>
                  <a:schemeClr val="bg1"/>
                </a:solidFill>
              </a:rPr>
              <a:t>CTE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2400" dirty="0">
                <a:solidFill>
                  <a:schemeClr val="bg1"/>
                </a:solidFill>
              </a:rPr>
              <a:t>Hash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join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2400" dirty="0" err="1">
                <a:solidFill>
                  <a:schemeClr val="bg1"/>
                </a:solidFill>
              </a:rPr>
              <a:t>Gis</a:t>
            </a:r>
            <a:r>
              <a:rPr kumimoji="1" lang="zh-CN" altLang="en-US" sz="2400" dirty="0">
                <a:solidFill>
                  <a:schemeClr val="bg1"/>
                </a:solidFill>
              </a:rPr>
              <a:t>类应用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2400" dirty="0">
                <a:solidFill>
                  <a:schemeClr val="bg1"/>
                </a:solidFill>
              </a:rPr>
              <a:t>中文全文搜索</a:t>
            </a:r>
          </a:p>
        </p:txBody>
      </p:sp>
    </p:spTree>
    <p:extLst>
      <p:ext uri="{BB962C8B-B14F-4D97-AF65-F5344CB8AC3E}">
        <p14:creationId xmlns:p14="http://schemas.microsoft.com/office/powerpoint/2010/main" val="1256288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3ECE3-10DC-D548-A962-482D80B4E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59" y="1158869"/>
            <a:ext cx="10547718" cy="1255477"/>
          </a:xfrm>
        </p:spPr>
        <p:txBody>
          <a:bodyPr/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</a:rPr>
              <a:t>QA</a:t>
            </a:r>
            <a:r>
              <a:rPr kumimoji="1" lang="zh-CN" altLang="en-US" sz="4000" dirty="0">
                <a:solidFill>
                  <a:schemeClr val="bg1"/>
                </a:solidFill>
              </a:rPr>
              <a:t>环节</a:t>
            </a:r>
            <a:br>
              <a:rPr kumimoji="1" lang="en-US" altLang="zh-CN" dirty="0">
                <a:solidFill>
                  <a:schemeClr val="bg1"/>
                </a:solidFill>
              </a:rPr>
            </a:br>
            <a:r>
              <a:rPr kumimoji="1" lang="zh-CN" altLang="en-US" sz="2400" dirty="0">
                <a:solidFill>
                  <a:schemeClr val="bg1"/>
                </a:solidFill>
              </a:rPr>
              <a:t>知数堂专注</a:t>
            </a:r>
            <a:r>
              <a:rPr kumimoji="1" lang="en-US" altLang="zh-CN" sz="2400" dirty="0">
                <a:solidFill>
                  <a:schemeClr val="bg1"/>
                </a:solidFill>
              </a:rPr>
              <a:t>MySQL</a:t>
            </a:r>
            <a:r>
              <a:rPr kumimoji="1" lang="zh-CN" altLang="en-US" sz="2400" dirty="0">
                <a:solidFill>
                  <a:schemeClr val="bg1"/>
                </a:solidFill>
              </a:rPr>
              <a:t>技能提高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D557B4-940A-1F42-82F6-D1C7B3B4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853" y="2609850"/>
            <a:ext cx="2086102" cy="21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02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CE8C2D-32D5-F846-AD9C-8D0E5FA6C8A3}"/>
              </a:ext>
            </a:extLst>
          </p:cNvPr>
          <p:cNvSpPr txBox="1"/>
          <p:nvPr/>
        </p:nvSpPr>
        <p:spPr>
          <a:xfrm>
            <a:off x="3407343" y="24229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大纲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87AB38-DCC4-D44B-ACA3-0576751AF113}"/>
              </a:ext>
            </a:extLst>
          </p:cNvPr>
          <p:cNvSpPr txBox="1"/>
          <p:nvPr/>
        </p:nvSpPr>
        <p:spPr>
          <a:xfrm>
            <a:off x="3407343" y="1364567"/>
            <a:ext cx="5775940" cy="3331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3600" dirty="0">
                <a:solidFill>
                  <a:schemeClr val="bg1"/>
                </a:solidFill>
              </a:rPr>
              <a:t>MySQL</a:t>
            </a:r>
            <a:r>
              <a:rPr kumimoji="1" lang="zh-CN" altLang="en-US" sz="3600" dirty="0">
                <a:solidFill>
                  <a:schemeClr val="bg1"/>
                </a:solidFill>
              </a:rPr>
              <a:t> </a:t>
            </a:r>
            <a:r>
              <a:rPr kumimoji="1" lang="en-US" altLang="zh-CN" sz="3600" dirty="0">
                <a:solidFill>
                  <a:schemeClr val="bg1"/>
                </a:solidFill>
              </a:rPr>
              <a:t>8.0</a:t>
            </a:r>
            <a:r>
              <a:rPr kumimoji="1" lang="zh-CN" altLang="en-US" sz="3600" dirty="0">
                <a:solidFill>
                  <a:schemeClr val="bg1"/>
                </a:solidFill>
              </a:rPr>
              <a:t>复制改进</a:t>
            </a:r>
            <a:endParaRPr kumimoji="1" lang="en-US" altLang="zh-CN" sz="3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3600" dirty="0">
                <a:solidFill>
                  <a:schemeClr val="bg1"/>
                </a:solidFill>
              </a:rPr>
              <a:t>MySQL</a:t>
            </a:r>
            <a:r>
              <a:rPr kumimoji="1" lang="zh-CN" altLang="en-US" sz="3600" dirty="0">
                <a:solidFill>
                  <a:schemeClr val="bg1"/>
                </a:solidFill>
              </a:rPr>
              <a:t> </a:t>
            </a:r>
            <a:r>
              <a:rPr kumimoji="1" lang="en-US" altLang="zh-CN" sz="3600" dirty="0">
                <a:solidFill>
                  <a:schemeClr val="bg1"/>
                </a:solidFill>
              </a:rPr>
              <a:t>8.0</a:t>
            </a:r>
            <a:r>
              <a:rPr kumimoji="1" lang="zh-CN" altLang="en-US" sz="3600" dirty="0">
                <a:solidFill>
                  <a:schemeClr val="bg1"/>
                </a:solidFill>
              </a:rPr>
              <a:t>原生高可用架构</a:t>
            </a:r>
            <a:endParaRPr kumimoji="1" lang="en-US" altLang="zh-CN" sz="3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3600" dirty="0">
                <a:solidFill>
                  <a:schemeClr val="bg1"/>
                </a:solidFill>
              </a:rPr>
              <a:t>MySQL</a:t>
            </a:r>
            <a:r>
              <a:rPr kumimoji="1" lang="zh-CN" altLang="en-US" sz="3600" dirty="0">
                <a:solidFill>
                  <a:schemeClr val="bg1"/>
                </a:solidFill>
              </a:rPr>
              <a:t> </a:t>
            </a:r>
            <a:r>
              <a:rPr kumimoji="1" lang="en-US" altLang="zh-CN" sz="3600" dirty="0">
                <a:solidFill>
                  <a:schemeClr val="bg1"/>
                </a:solidFill>
              </a:rPr>
              <a:t>8.0</a:t>
            </a:r>
            <a:r>
              <a:rPr kumimoji="1" lang="zh-CN" altLang="en-US" sz="3600" dirty="0">
                <a:solidFill>
                  <a:schemeClr val="bg1"/>
                </a:solidFill>
              </a:rPr>
              <a:t> </a:t>
            </a:r>
            <a:r>
              <a:rPr kumimoji="1" lang="en-US" altLang="zh-CN" sz="3600" dirty="0">
                <a:solidFill>
                  <a:schemeClr val="bg1"/>
                </a:solidFill>
              </a:rPr>
              <a:t>SQL</a:t>
            </a:r>
            <a:r>
              <a:rPr kumimoji="1" lang="zh-CN" altLang="en-US" sz="3600" dirty="0">
                <a:solidFill>
                  <a:schemeClr val="bg1"/>
                </a:solidFill>
              </a:rPr>
              <a:t>优化</a:t>
            </a:r>
            <a:endParaRPr kumimoji="1" lang="en-US" altLang="zh-CN" sz="3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3600" dirty="0">
                <a:solidFill>
                  <a:schemeClr val="bg1"/>
                </a:solidFill>
              </a:rPr>
              <a:t>MySQL</a:t>
            </a:r>
            <a:r>
              <a:rPr kumimoji="1" lang="zh-CN" altLang="en-US" sz="3600" dirty="0">
                <a:solidFill>
                  <a:schemeClr val="bg1"/>
                </a:solidFill>
              </a:rPr>
              <a:t> </a:t>
            </a:r>
            <a:r>
              <a:rPr kumimoji="1" lang="en-US" altLang="zh-CN" sz="3600" dirty="0">
                <a:solidFill>
                  <a:schemeClr val="bg1"/>
                </a:solidFill>
              </a:rPr>
              <a:t>8.0</a:t>
            </a:r>
            <a:r>
              <a:rPr kumimoji="1" lang="zh-CN" altLang="en-US" sz="3600" dirty="0">
                <a:solidFill>
                  <a:schemeClr val="bg1"/>
                </a:solidFill>
              </a:rPr>
              <a:t> 重要特性总览</a:t>
            </a:r>
            <a:endParaRPr kumimoji="1" lang="en-US" altLang="zh-C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540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887AB38-DCC4-D44B-ACA3-0576751AF113}"/>
              </a:ext>
            </a:extLst>
          </p:cNvPr>
          <p:cNvSpPr txBox="1"/>
          <p:nvPr/>
        </p:nvSpPr>
        <p:spPr>
          <a:xfrm>
            <a:off x="3380966" y="2255907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</a:rPr>
              <a:t>MySQL</a:t>
            </a:r>
            <a:r>
              <a:rPr kumimoji="1" lang="zh-CN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>
                <a:solidFill>
                  <a:schemeClr val="bg1"/>
                </a:solidFill>
              </a:rPr>
              <a:t>8.0</a:t>
            </a:r>
            <a:r>
              <a:rPr kumimoji="1" lang="zh-CN" altLang="en-US" sz="4000" dirty="0">
                <a:solidFill>
                  <a:schemeClr val="bg1"/>
                </a:solidFill>
              </a:rPr>
              <a:t>复制改进</a:t>
            </a:r>
            <a:endParaRPr kumimoji="1" lang="en-US" altLang="zh-C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179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6FC83F-3822-E04D-A1AC-74A902DAA59C}"/>
              </a:ext>
            </a:extLst>
          </p:cNvPr>
          <p:cNvSpPr txBox="1"/>
          <p:nvPr/>
        </p:nvSpPr>
        <p:spPr>
          <a:xfrm>
            <a:off x="349624" y="309282"/>
            <a:ext cx="2775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MySQL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8.0</a:t>
            </a:r>
            <a:r>
              <a:rPr kumimoji="1" lang="zh-CN" altLang="en-US" sz="2400" dirty="0">
                <a:solidFill>
                  <a:schemeClr val="bg1"/>
                </a:solidFill>
              </a:rPr>
              <a:t>复制改进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6E1ECEC-0254-6B44-92E3-00ECCBDDE0C7}"/>
              </a:ext>
            </a:extLst>
          </p:cNvPr>
          <p:cNvSpPr/>
          <p:nvPr/>
        </p:nvSpPr>
        <p:spPr>
          <a:xfrm>
            <a:off x="1078810" y="1012701"/>
            <a:ext cx="907200" cy="4968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DD8A4D-81AE-CA4D-868A-4605C879A86F}"/>
              </a:ext>
            </a:extLst>
          </p:cNvPr>
          <p:cNvSpPr/>
          <p:nvPr/>
        </p:nvSpPr>
        <p:spPr>
          <a:xfrm>
            <a:off x="844061" y="1855177"/>
            <a:ext cx="2637693" cy="16353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柱体 7">
            <a:extLst>
              <a:ext uri="{FF2B5EF4-FFF2-40B4-BE49-F238E27FC236}">
                <a16:creationId xmlns:a16="http://schemas.microsoft.com/office/drawing/2014/main" id="{68B86AF7-2258-DE43-8584-2B1315415665}"/>
              </a:ext>
            </a:extLst>
          </p:cNvPr>
          <p:cNvSpPr/>
          <p:nvPr/>
        </p:nvSpPr>
        <p:spPr>
          <a:xfrm>
            <a:off x="1227229" y="2382716"/>
            <a:ext cx="610363" cy="77372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M1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6C146B-3F45-9040-8F74-AB5C556C6D9E}"/>
              </a:ext>
            </a:extLst>
          </p:cNvPr>
          <p:cNvSpPr/>
          <p:nvPr/>
        </p:nvSpPr>
        <p:spPr>
          <a:xfrm>
            <a:off x="2162906" y="2479430"/>
            <a:ext cx="764931" cy="606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DML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3ACD1E-A27A-F04F-863E-047CD18E8668}"/>
              </a:ext>
            </a:extLst>
          </p:cNvPr>
          <p:cNvSpPr/>
          <p:nvPr/>
        </p:nvSpPr>
        <p:spPr>
          <a:xfrm>
            <a:off x="3864922" y="2518995"/>
            <a:ext cx="1617785" cy="527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Comm</a:t>
            </a:r>
          </a:p>
          <a:p>
            <a:pPr algn="ctr"/>
            <a:r>
              <a:rPr kumimoji="1" lang="en-US" altLang="zh-CN" dirty="0"/>
              <a:t>Framework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8D0599-3B65-1A4D-AF03-61DFD42F7564}"/>
              </a:ext>
            </a:extLst>
          </p:cNvPr>
          <p:cNvSpPr/>
          <p:nvPr/>
        </p:nvSpPr>
        <p:spPr>
          <a:xfrm>
            <a:off x="6180992" y="1855177"/>
            <a:ext cx="4053254" cy="16353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9DA844-A25C-054D-908D-2B830A89DEBE}"/>
              </a:ext>
            </a:extLst>
          </p:cNvPr>
          <p:cNvSpPr/>
          <p:nvPr/>
        </p:nvSpPr>
        <p:spPr>
          <a:xfrm>
            <a:off x="6491652" y="2479428"/>
            <a:ext cx="764931" cy="606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DML</a:t>
            </a:r>
            <a:endParaRPr kumimoji="1" lang="zh-CN" altLang="en-US" dirty="0"/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C4420566-E681-3047-9E88-AC3D3D0B2D26}"/>
              </a:ext>
            </a:extLst>
          </p:cNvPr>
          <p:cNvSpPr/>
          <p:nvPr/>
        </p:nvSpPr>
        <p:spPr>
          <a:xfrm>
            <a:off x="7938691" y="2338750"/>
            <a:ext cx="610363" cy="77372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S1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C8CDCE2-1724-A946-A001-288344EB211F}"/>
              </a:ext>
            </a:extLst>
          </p:cNvPr>
          <p:cNvSpPr/>
          <p:nvPr/>
        </p:nvSpPr>
        <p:spPr>
          <a:xfrm>
            <a:off x="9075659" y="2479427"/>
            <a:ext cx="764931" cy="606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DML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3531F55-F518-474C-84FE-FB6BEF8443EE}"/>
              </a:ext>
            </a:extLst>
          </p:cNvPr>
          <p:cNvSpPr txBox="1"/>
          <p:nvPr/>
        </p:nvSpPr>
        <p:spPr>
          <a:xfrm>
            <a:off x="1961117" y="2045650"/>
            <a:ext cx="111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Binary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log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6F4FF05-D197-D149-BE03-BEFC8BB4E4C3}"/>
              </a:ext>
            </a:extLst>
          </p:cNvPr>
          <p:cNvSpPr txBox="1"/>
          <p:nvPr/>
        </p:nvSpPr>
        <p:spPr>
          <a:xfrm>
            <a:off x="6315534" y="2026572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relay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log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D9FFD9D-D03A-E54A-B828-97B8166242BB}"/>
              </a:ext>
            </a:extLst>
          </p:cNvPr>
          <p:cNvSpPr txBox="1"/>
          <p:nvPr/>
        </p:nvSpPr>
        <p:spPr>
          <a:xfrm>
            <a:off x="8899541" y="1985541"/>
            <a:ext cx="111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Binary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log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3068F09B-7274-3240-A8F6-466B19BDE814}"/>
              </a:ext>
            </a:extLst>
          </p:cNvPr>
          <p:cNvCxnSpPr>
            <a:cxnSpLocks/>
          </p:cNvCxnSpPr>
          <p:nvPr/>
        </p:nvCxnSpPr>
        <p:spPr>
          <a:xfrm>
            <a:off x="2927837" y="2782761"/>
            <a:ext cx="937085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E0428515-470D-9A40-B836-E1E52EA4868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482707" y="2782761"/>
            <a:ext cx="1008945" cy="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5080BB78-03FB-6742-9716-A556182CF172}"/>
              </a:ext>
            </a:extLst>
          </p:cNvPr>
          <p:cNvCxnSpPr>
            <a:cxnSpLocks/>
          </p:cNvCxnSpPr>
          <p:nvPr/>
        </p:nvCxnSpPr>
        <p:spPr>
          <a:xfrm>
            <a:off x="7256583" y="2782761"/>
            <a:ext cx="6821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669A0E07-305C-8E44-92FF-484FFF425BC6}"/>
              </a:ext>
            </a:extLst>
          </p:cNvPr>
          <p:cNvCxnSpPr>
            <a:cxnSpLocks/>
          </p:cNvCxnSpPr>
          <p:nvPr/>
        </p:nvCxnSpPr>
        <p:spPr>
          <a:xfrm>
            <a:off x="8549054" y="2763707"/>
            <a:ext cx="526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B2F1C88-52D2-8844-9626-979BBE20E41B}"/>
              </a:ext>
            </a:extLst>
          </p:cNvPr>
          <p:cNvCxnSpPr>
            <a:cxnSpLocks/>
          </p:cNvCxnSpPr>
          <p:nvPr/>
        </p:nvCxnSpPr>
        <p:spPr>
          <a:xfrm>
            <a:off x="1852246" y="2763707"/>
            <a:ext cx="3106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B367F3B8-F6FE-EA4D-A53B-D5D0921215CD}"/>
              </a:ext>
            </a:extLst>
          </p:cNvPr>
          <p:cNvCxnSpPr>
            <a:cxnSpLocks/>
          </p:cNvCxnSpPr>
          <p:nvPr/>
        </p:nvCxnSpPr>
        <p:spPr>
          <a:xfrm>
            <a:off x="1532410" y="1531230"/>
            <a:ext cx="1" cy="916157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4EFE8ACE-DE0E-2947-B563-A766FBB2395E}"/>
              </a:ext>
            </a:extLst>
          </p:cNvPr>
          <p:cNvSpPr txBox="1"/>
          <p:nvPr/>
        </p:nvSpPr>
        <p:spPr>
          <a:xfrm>
            <a:off x="8434170" y="3168098"/>
            <a:ext cx="19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log_slave_updates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B75BAE-062E-A847-801B-DB141BDE9376}"/>
              </a:ext>
            </a:extLst>
          </p:cNvPr>
          <p:cNvSpPr txBox="1"/>
          <p:nvPr/>
        </p:nvSpPr>
        <p:spPr>
          <a:xfrm>
            <a:off x="5447537" y="3789450"/>
            <a:ext cx="109857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io_thread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A8E715E-1F69-674B-AE9B-77A2230438DE}"/>
              </a:ext>
            </a:extLst>
          </p:cNvPr>
          <p:cNvSpPr txBox="1"/>
          <p:nvPr/>
        </p:nvSpPr>
        <p:spPr>
          <a:xfrm>
            <a:off x="7085601" y="3829015"/>
            <a:ext cx="118833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sql_thread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B9D302-0554-6848-B071-49D191ECA8B1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5987180" y="2839916"/>
            <a:ext cx="9642" cy="94953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A31DFB16-730F-6B4F-A9F0-673AB8334944}"/>
              </a:ext>
            </a:extLst>
          </p:cNvPr>
          <p:cNvCxnSpPr>
            <a:cxnSpLocks/>
          </p:cNvCxnSpPr>
          <p:nvPr/>
        </p:nvCxnSpPr>
        <p:spPr>
          <a:xfrm flipH="1" flipV="1">
            <a:off x="7601277" y="2839916"/>
            <a:ext cx="9642" cy="94953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371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6FC83F-3822-E04D-A1AC-74A902DAA59C}"/>
              </a:ext>
            </a:extLst>
          </p:cNvPr>
          <p:cNvSpPr txBox="1"/>
          <p:nvPr/>
        </p:nvSpPr>
        <p:spPr>
          <a:xfrm>
            <a:off x="349624" y="309282"/>
            <a:ext cx="2775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MySQL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8.0</a:t>
            </a:r>
            <a:r>
              <a:rPr kumimoji="1" lang="zh-CN" altLang="en-US" sz="2400" dirty="0">
                <a:solidFill>
                  <a:schemeClr val="bg1"/>
                </a:solidFill>
              </a:rPr>
              <a:t>复制改进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6E1ECEC-0254-6B44-92E3-00ECCBDDE0C7}"/>
              </a:ext>
            </a:extLst>
          </p:cNvPr>
          <p:cNvSpPr/>
          <p:nvPr/>
        </p:nvSpPr>
        <p:spPr>
          <a:xfrm>
            <a:off x="1131564" y="863232"/>
            <a:ext cx="907200" cy="4968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DD8A4D-81AE-CA4D-868A-4605C879A86F}"/>
              </a:ext>
            </a:extLst>
          </p:cNvPr>
          <p:cNvSpPr/>
          <p:nvPr/>
        </p:nvSpPr>
        <p:spPr>
          <a:xfrm>
            <a:off x="896815" y="1705708"/>
            <a:ext cx="2637693" cy="16353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柱体 7">
            <a:extLst>
              <a:ext uri="{FF2B5EF4-FFF2-40B4-BE49-F238E27FC236}">
                <a16:creationId xmlns:a16="http://schemas.microsoft.com/office/drawing/2014/main" id="{68B86AF7-2258-DE43-8584-2B1315415665}"/>
              </a:ext>
            </a:extLst>
          </p:cNvPr>
          <p:cNvSpPr/>
          <p:nvPr/>
        </p:nvSpPr>
        <p:spPr>
          <a:xfrm>
            <a:off x="1279983" y="2233247"/>
            <a:ext cx="610363" cy="77372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M1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6C146B-3F45-9040-8F74-AB5C556C6D9E}"/>
              </a:ext>
            </a:extLst>
          </p:cNvPr>
          <p:cNvSpPr/>
          <p:nvPr/>
        </p:nvSpPr>
        <p:spPr>
          <a:xfrm>
            <a:off x="2215660" y="2329961"/>
            <a:ext cx="764931" cy="606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DML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3ACD1E-A27A-F04F-863E-047CD18E8668}"/>
              </a:ext>
            </a:extLst>
          </p:cNvPr>
          <p:cNvSpPr/>
          <p:nvPr/>
        </p:nvSpPr>
        <p:spPr>
          <a:xfrm>
            <a:off x="3917676" y="2369526"/>
            <a:ext cx="1617785" cy="527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Comm</a:t>
            </a:r>
          </a:p>
          <a:p>
            <a:pPr algn="ctr"/>
            <a:r>
              <a:rPr kumimoji="1" lang="en-US" altLang="zh-CN" dirty="0"/>
              <a:t>Framework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8D0599-3B65-1A4D-AF03-61DFD42F7564}"/>
              </a:ext>
            </a:extLst>
          </p:cNvPr>
          <p:cNvSpPr/>
          <p:nvPr/>
        </p:nvSpPr>
        <p:spPr>
          <a:xfrm>
            <a:off x="6233746" y="1705708"/>
            <a:ext cx="4053254" cy="16353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9DA844-A25C-054D-908D-2B830A89DEBE}"/>
              </a:ext>
            </a:extLst>
          </p:cNvPr>
          <p:cNvSpPr/>
          <p:nvPr/>
        </p:nvSpPr>
        <p:spPr>
          <a:xfrm>
            <a:off x="6544406" y="2329959"/>
            <a:ext cx="764931" cy="606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DML</a:t>
            </a:r>
            <a:endParaRPr kumimoji="1" lang="zh-CN" altLang="en-US" dirty="0"/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C4420566-E681-3047-9E88-AC3D3D0B2D26}"/>
              </a:ext>
            </a:extLst>
          </p:cNvPr>
          <p:cNvSpPr/>
          <p:nvPr/>
        </p:nvSpPr>
        <p:spPr>
          <a:xfrm>
            <a:off x="7991445" y="2189281"/>
            <a:ext cx="610363" cy="77372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S1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C8CDCE2-1724-A946-A001-288344EB211F}"/>
              </a:ext>
            </a:extLst>
          </p:cNvPr>
          <p:cNvSpPr/>
          <p:nvPr/>
        </p:nvSpPr>
        <p:spPr>
          <a:xfrm>
            <a:off x="9128413" y="2329958"/>
            <a:ext cx="764931" cy="606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DML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3531F55-F518-474C-84FE-FB6BEF8443EE}"/>
              </a:ext>
            </a:extLst>
          </p:cNvPr>
          <p:cNvSpPr txBox="1"/>
          <p:nvPr/>
        </p:nvSpPr>
        <p:spPr>
          <a:xfrm>
            <a:off x="2013871" y="1896181"/>
            <a:ext cx="111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Binary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log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6F4FF05-D197-D149-BE03-BEFC8BB4E4C3}"/>
              </a:ext>
            </a:extLst>
          </p:cNvPr>
          <p:cNvSpPr txBox="1"/>
          <p:nvPr/>
        </p:nvSpPr>
        <p:spPr>
          <a:xfrm>
            <a:off x="6368288" y="18771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relay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log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D9FFD9D-D03A-E54A-B828-97B8166242BB}"/>
              </a:ext>
            </a:extLst>
          </p:cNvPr>
          <p:cNvSpPr txBox="1"/>
          <p:nvPr/>
        </p:nvSpPr>
        <p:spPr>
          <a:xfrm>
            <a:off x="8952295" y="1836072"/>
            <a:ext cx="111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Binary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log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3068F09B-7274-3240-A8F6-466B19BDE814}"/>
              </a:ext>
            </a:extLst>
          </p:cNvPr>
          <p:cNvCxnSpPr>
            <a:cxnSpLocks/>
          </p:cNvCxnSpPr>
          <p:nvPr/>
        </p:nvCxnSpPr>
        <p:spPr>
          <a:xfrm>
            <a:off x="2980591" y="2633292"/>
            <a:ext cx="937085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E0428515-470D-9A40-B836-E1E52EA4868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535461" y="2633292"/>
            <a:ext cx="1008945" cy="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5080BB78-03FB-6742-9716-A556182CF172}"/>
              </a:ext>
            </a:extLst>
          </p:cNvPr>
          <p:cNvCxnSpPr>
            <a:cxnSpLocks/>
          </p:cNvCxnSpPr>
          <p:nvPr/>
        </p:nvCxnSpPr>
        <p:spPr>
          <a:xfrm>
            <a:off x="7309337" y="2633292"/>
            <a:ext cx="68210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669A0E07-305C-8E44-92FF-484FFF425BC6}"/>
              </a:ext>
            </a:extLst>
          </p:cNvPr>
          <p:cNvCxnSpPr>
            <a:cxnSpLocks/>
          </p:cNvCxnSpPr>
          <p:nvPr/>
        </p:nvCxnSpPr>
        <p:spPr>
          <a:xfrm>
            <a:off x="8601808" y="2614238"/>
            <a:ext cx="526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B2F1C88-52D2-8844-9626-979BBE20E41B}"/>
              </a:ext>
            </a:extLst>
          </p:cNvPr>
          <p:cNvCxnSpPr>
            <a:cxnSpLocks/>
          </p:cNvCxnSpPr>
          <p:nvPr/>
        </p:nvCxnSpPr>
        <p:spPr>
          <a:xfrm>
            <a:off x="1905000" y="2614238"/>
            <a:ext cx="3106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B367F3B8-F6FE-EA4D-A53B-D5D0921215CD}"/>
              </a:ext>
            </a:extLst>
          </p:cNvPr>
          <p:cNvCxnSpPr>
            <a:cxnSpLocks/>
          </p:cNvCxnSpPr>
          <p:nvPr/>
        </p:nvCxnSpPr>
        <p:spPr>
          <a:xfrm>
            <a:off x="1585164" y="1381761"/>
            <a:ext cx="1" cy="916157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4EFE8ACE-DE0E-2947-B563-A766FBB2395E}"/>
              </a:ext>
            </a:extLst>
          </p:cNvPr>
          <p:cNvSpPr txBox="1"/>
          <p:nvPr/>
        </p:nvSpPr>
        <p:spPr>
          <a:xfrm>
            <a:off x="8486924" y="3018629"/>
            <a:ext cx="19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log_slave_updates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B75BAE-062E-A847-801B-DB141BDE9376}"/>
              </a:ext>
            </a:extLst>
          </p:cNvPr>
          <p:cNvSpPr txBox="1"/>
          <p:nvPr/>
        </p:nvSpPr>
        <p:spPr>
          <a:xfrm>
            <a:off x="5500291" y="3639981"/>
            <a:ext cx="109857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io_thread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A8E715E-1F69-674B-AE9B-77A2230438DE}"/>
              </a:ext>
            </a:extLst>
          </p:cNvPr>
          <p:cNvSpPr txBox="1"/>
          <p:nvPr/>
        </p:nvSpPr>
        <p:spPr>
          <a:xfrm>
            <a:off x="7138355" y="3679546"/>
            <a:ext cx="118833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sql_thread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B9D302-0554-6848-B071-49D191ECA8B1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6039934" y="2690447"/>
            <a:ext cx="9642" cy="94953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A31DFB16-730F-6B4F-A9F0-673AB8334944}"/>
              </a:ext>
            </a:extLst>
          </p:cNvPr>
          <p:cNvCxnSpPr>
            <a:cxnSpLocks/>
          </p:cNvCxnSpPr>
          <p:nvPr/>
        </p:nvCxnSpPr>
        <p:spPr>
          <a:xfrm flipH="1" flipV="1">
            <a:off x="7654031" y="2690447"/>
            <a:ext cx="9642" cy="94953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374DFB86-93EC-9F40-BA2E-7F9CC46BB518}"/>
              </a:ext>
            </a:extLst>
          </p:cNvPr>
          <p:cNvSpPr txBox="1"/>
          <p:nvPr/>
        </p:nvSpPr>
        <p:spPr>
          <a:xfrm>
            <a:off x="7057686" y="4064882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MySQL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5.6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基于库基级并行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78AB21C-7C00-1C4E-AE3E-9EC7684976C7}"/>
              </a:ext>
            </a:extLst>
          </p:cNvPr>
          <p:cNvSpPr txBox="1"/>
          <p:nvPr/>
        </p:nvSpPr>
        <p:spPr>
          <a:xfrm>
            <a:off x="7057686" y="4330833"/>
            <a:ext cx="2977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Slave_parallel_type</a:t>
            </a:r>
            <a:r>
              <a:rPr kumimoji="1" lang="en-US" altLang="zh-CN" dirty="0">
                <a:solidFill>
                  <a:schemeClr val="bg1"/>
                </a:solidFill>
              </a:rPr>
              <a:t>=database</a:t>
            </a: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Slave_parallel_workers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&gt;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0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65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6FC83F-3822-E04D-A1AC-74A902DAA59C}"/>
              </a:ext>
            </a:extLst>
          </p:cNvPr>
          <p:cNvSpPr txBox="1"/>
          <p:nvPr/>
        </p:nvSpPr>
        <p:spPr>
          <a:xfrm>
            <a:off x="349624" y="309282"/>
            <a:ext cx="2775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MySQL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8.0</a:t>
            </a:r>
            <a:r>
              <a:rPr kumimoji="1" lang="zh-CN" altLang="en-US" sz="2400" dirty="0">
                <a:solidFill>
                  <a:schemeClr val="bg1"/>
                </a:solidFill>
              </a:rPr>
              <a:t>复制改进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6E1ECEC-0254-6B44-92E3-00ECCBDDE0C7}"/>
              </a:ext>
            </a:extLst>
          </p:cNvPr>
          <p:cNvSpPr/>
          <p:nvPr/>
        </p:nvSpPr>
        <p:spPr>
          <a:xfrm>
            <a:off x="1078810" y="888009"/>
            <a:ext cx="907200" cy="4968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DD8A4D-81AE-CA4D-868A-4605C879A86F}"/>
              </a:ext>
            </a:extLst>
          </p:cNvPr>
          <p:cNvSpPr/>
          <p:nvPr/>
        </p:nvSpPr>
        <p:spPr>
          <a:xfrm>
            <a:off x="844061" y="1730485"/>
            <a:ext cx="2637693" cy="16353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柱体 7">
            <a:extLst>
              <a:ext uri="{FF2B5EF4-FFF2-40B4-BE49-F238E27FC236}">
                <a16:creationId xmlns:a16="http://schemas.microsoft.com/office/drawing/2014/main" id="{68B86AF7-2258-DE43-8584-2B1315415665}"/>
              </a:ext>
            </a:extLst>
          </p:cNvPr>
          <p:cNvSpPr/>
          <p:nvPr/>
        </p:nvSpPr>
        <p:spPr>
          <a:xfrm>
            <a:off x="1227229" y="2258024"/>
            <a:ext cx="610363" cy="77372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M1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6C146B-3F45-9040-8F74-AB5C556C6D9E}"/>
              </a:ext>
            </a:extLst>
          </p:cNvPr>
          <p:cNvSpPr/>
          <p:nvPr/>
        </p:nvSpPr>
        <p:spPr>
          <a:xfrm>
            <a:off x="2162906" y="2354738"/>
            <a:ext cx="764931" cy="606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DML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3ACD1E-A27A-F04F-863E-047CD18E8668}"/>
              </a:ext>
            </a:extLst>
          </p:cNvPr>
          <p:cNvSpPr/>
          <p:nvPr/>
        </p:nvSpPr>
        <p:spPr>
          <a:xfrm>
            <a:off x="3864922" y="2394303"/>
            <a:ext cx="1617785" cy="527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Comm</a:t>
            </a:r>
          </a:p>
          <a:p>
            <a:pPr algn="ctr"/>
            <a:r>
              <a:rPr kumimoji="1" lang="en-US" altLang="zh-CN" dirty="0"/>
              <a:t>Framework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8D0599-3B65-1A4D-AF03-61DFD42F7564}"/>
              </a:ext>
            </a:extLst>
          </p:cNvPr>
          <p:cNvSpPr/>
          <p:nvPr/>
        </p:nvSpPr>
        <p:spPr>
          <a:xfrm>
            <a:off x="6180992" y="1730485"/>
            <a:ext cx="4053254" cy="16353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9DA844-A25C-054D-908D-2B830A89DEBE}"/>
              </a:ext>
            </a:extLst>
          </p:cNvPr>
          <p:cNvSpPr/>
          <p:nvPr/>
        </p:nvSpPr>
        <p:spPr>
          <a:xfrm>
            <a:off x="6491652" y="2354736"/>
            <a:ext cx="764931" cy="606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DML</a:t>
            </a:r>
            <a:endParaRPr kumimoji="1" lang="zh-CN" altLang="en-US" dirty="0"/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C4420566-E681-3047-9E88-AC3D3D0B2D26}"/>
              </a:ext>
            </a:extLst>
          </p:cNvPr>
          <p:cNvSpPr/>
          <p:nvPr/>
        </p:nvSpPr>
        <p:spPr>
          <a:xfrm>
            <a:off x="7938691" y="2214058"/>
            <a:ext cx="610363" cy="77372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S1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C8CDCE2-1724-A946-A001-288344EB211F}"/>
              </a:ext>
            </a:extLst>
          </p:cNvPr>
          <p:cNvSpPr/>
          <p:nvPr/>
        </p:nvSpPr>
        <p:spPr>
          <a:xfrm>
            <a:off x="9075659" y="2354735"/>
            <a:ext cx="764931" cy="606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DML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3531F55-F518-474C-84FE-FB6BEF8443EE}"/>
              </a:ext>
            </a:extLst>
          </p:cNvPr>
          <p:cNvSpPr txBox="1"/>
          <p:nvPr/>
        </p:nvSpPr>
        <p:spPr>
          <a:xfrm>
            <a:off x="1961117" y="1920958"/>
            <a:ext cx="111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Binary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log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6F4FF05-D197-D149-BE03-BEFC8BB4E4C3}"/>
              </a:ext>
            </a:extLst>
          </p:cNvPr>
          <p:cNvSpPr txBox="1"/>
          <p:nvPr/>
        </p:nvSpPr>
        <p:spPr>
          <a:xfrm>
            <a:off x="6315534" y="1901880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relay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log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D9FFD9D-D03A-E54A-B828-97B8166242BB}"/>
              </a:ext>
            </a:extLst>
          </p:cNvPr>
          <p:cNvSpPr txBox="1"/>
          <p:nvPr/>
        </p:nvSpPr>
        <p:spPr>
          <a:xfrm>
            <a:off x="8899541" y="1860849"/>
            <a:ext cx="111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Binary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log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3068F09B-7274-3240-A8F6-466B19BDE814}"/>
              </a:ext>
            </a:extLst>
          </p:cNvPr>
          <p:cNvCxnSpPr>
            <a:cxnSpLocks/>
          </p:cNvCxnSpPr>
          <p:nvPr/>
        </p:nvCxnSpPr>
        <p:spPr>
          <a:xfrm>
            <a:off x="2927837" y="2658069"/>
            <a:ext cx="937085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E0428515-470D-9A40-B836-E1E52EA4868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482707" y="2658069"/>
            <a:ext cx="1008945" cy="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5080BB78-03FB-6742-9716-A556182CF172}"/>
              </a:ext>
            </a:extLst>
          </p:cNvPr>
          <p:cNvCxnSpPr>
            <a:cxnSpLocks/>
          </p:cNvCxnSpPr>
          <p:nvPr/>
        </p:nvCxnSpPr>
        <p:spPr>
          <a:xfrm>
            <a:off x="7256583" y="2658069"/>
            <a:ext cx="68210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669A0E07-305C-8E44-92FF-484FFF425BC6}"/>
              </a:ext>
            </a:extLst>
          </p:cNvPr>
          <p:cNvCxnSpPr>
            <a:cxnSpLocks/>
          </p:cNvCxnSpPr>
          <p:nvPr/>
        </p:nvCxnSpPr>
        <p:spPr>
          <a:xfrm>
            <a:off x="8549054" y="2651715"/>
            <a:ext cx="5266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B2F1C88-52D2-8844-9626-979BBE20E41B}"/>
              </a:ext>
            </a:extLst>
          </p:cNvPr>
          <p:cNvCxnSpPr>
            <a:cxnSpLocks/>
          </p:cNvCxnSpPr>
          <p:nvPr/>
        </p:nvCxnSpPr>
        <p:spPr>
          <a:xfrm>
            <a:off x="1852246" y="2639015"/>
            <a:ext cx="3106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B367F3B8-F6FE-EA4D-A53B-D5D0921215CD}"/>
              </a:ext>
            </a:extLst>
          </p:cNvPr>
          <p:cNvCxnSpPr>
            <a:cxnSpLocks/>
          </p:cNvCxnSpPr>
          <p:nvPr/>
        </p:nvCxnSpPr>
        <p:spPr>
          <a:xfrm>
            <a:off x="1532410" y="1406538"/>
            <a:ext cx="1" cy="916157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4EFE8ACE-DE0E-2947-B563-A766FBB2395E}"/>
              </a:ext>
            </a:extLst>
          </p:cNvPr>
          <p:cNvSpPr txBox="1"/>
          <p:nvPr/>
        </p:nvSpPr>
        <p:spPr>
          <a:xfrm>
            <a:off x="8434170" y="3043406"/>
            <a:ext cx="19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log_slave_updates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B75BAE-062E-A847-801B-DB141BDE9376}"/>
              </a:ext>
            </a:extLst>
          </p:cNvPr>
          <p:cNvSpPr txBox="1"/>
          <p:nvPr/>
        </p:nvSpPr>
        <p:spPr>
          <a:xfrm>
            <a:off x="5447537" y="3664758"/>
            <a:ext cx="109857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io_thread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A8E715E-1F69-674B-AE9B-77A2230438DE}"/>
              </a:ext>
            </a:extLst>
          </p:cNvPr>
          <p:cNvSpPr txBox="1"/>
          <p:nvPr/>
        </p:nvSpPr>
        <p:spPr>
          <a:xfrm>
            <a:off x="7085601" y="3704323"/>
            <a:ext cx="118833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sql_thread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B9D302-0554-6848-B071-49D191ECA8B1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5987180" y="2715224"/>
            <a:ext cx="9642" cy="94953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A31DFB16-730F-6B4F-A9F0-673AB8334944}"/>
              </a:ext>
            </a:extLst>
          </p:cNvPr>
          <p:cNvCxnSpPr>
            <a:cxnSpLocks/>
          </p:cNvCxnSpPr>
          <p:nvPr/>
        </p:nvCxnSpPr>
        <p:spPr>
          <a:xfrm flipH="1" flipV="1">
            <a:off x="7601277" y="2715224"/>
            <a:ext cx="9642" cy="94953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378AB21C-7C00-1C4E-AE3E-9EC7684976C7}"/>
              </a:ext>
            </a:extLst>
          </p:cNvPr>
          <p:cNvSpPr txBox="1"/>
          <p:nvPr/>
        </p:nvSpPr>
        <p:spPr>
          <a:xfrm>
            <a:off x="2162906" y="1145796"/>
            <a:ext cx="3425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err="1">
                <a:solidFill>
                  <a:schemeClr val="bg1"/>
                </a:solidFill>
              </a:rPr>
              <a:t>Last_commit</a:t>
            </a:r>
            <a:r>
              <a:rPr kumimoji="1" lang="en-US" altLang="zh-CN" sz="1600" dirty="0">
                <a:solidFill>
                  <a:schemeClr val="bg1"/>
                </a:solidFill>
              </a:rPr>
              <a:t>=N, </a:t>
            </a:r>
            <a:r>
              <a:rPr kumimoji="1" lang="en-US" altLang="zh-CN" sz="1600" dirty="0" err="1">
                <a:solidFill>
                  <a:schemeClr val="bg1"/>
                </a:solidFill>
              </a:rPr>
              <a:t>sequence_number</a:t>
            </a:r>
            <a:r>
              <a:rPr kumimoji="1" lang="en-US" altLang="zh-CN" sz="1600" dirty="0">
                <a:solidFill>
                  <a:schemeClr val="bg1"/>
                </a:solidFill>
              </a:rPr>
              <a:t>=M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665ED38-DBDA-0D4E-ACFB-B7323E4D3138}"/>
              </a:ext>
            </a:extLst>
          </p:cNvPr>
          <p:cNvSpPr txBox="1"/>
          <p:nvPr/>
        </p:nvSpPr>
        <p:spPr>
          <a:xfrm>
            <a:off x="673389" y="3611990"/>
            <a:ext cx="5616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MySQL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5.7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binlog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group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commit</a:t>
            </a: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Binlog_group_commit_sync_delay</a:t>
            </a:r>
            <a:r>
              <a:rPr kumimoji="1" lang="en-US" altLang="zh-CN" dirty="0">
                <a:solidFill>
                  <a:schemeClr val="bg1"/>
                </a:solidFill>
              </a:rPr>
              <a:t>=0-1000000</a:t>
            </a: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Binlog_group_commit_sync_not_delay_count</a:t>
            </a:r>
            <a:r>
              <a:rPr kumimoji="1" lang="en-US" altLang="zh-CN" dirty="0">
                <a:solidFill>
                  <a:schemeClr val="bg1"/>
                </a:solidFill>
              </a:rPr>
              <a:t>=0-1000000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8C94EEE9-7EBB-4242-A8FB-97CEF0B961B5}"/>
              </a:ext>
            </a:extLst>
          </p:cNvPr>
          <p:cNvCxnSpPr>
            <a:cxnSpLocks/>
          </p:cNvCxnSpPr>
          <p:nvPr/>
        </p:nvCxnSpPr>
        <p:spPr>
          <a:xfrm flipH="1" flipV="1">
            <a:off x="1980917" y="2700598"/>
            <a:ext cx="9642" cy="94953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ABBD90AF-72AC-F242-A4A8-DEAFEF9B2378}"/>
              </a:ext>
            </a:extLst>
          </p:cNvPr>
          <p:cNvSpPr txBox="1"/>
          <p:nvPr/>
        </p:nvSpPr>
        <p:spPr>
          <a:xfrm>
            <a:off x="7074409" y="4069148"/>
            <a:ext cx="3001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err="1">
                <a:solidFill>
                  <a:schemeClr val="bg1"/>
                </a:solidFill>
              </a:rPr>
              <a:t>Slave_parallel_type</a:t>
            </a:r>
            <a:r>
              <a:rPr kumimoji="1" lang="en-US" altLang="zh-CN" sz="1600" dirty="0">
                <a:solidFill>
                  <a:schemeClr val="bg1"/>
                </a:solidFill>
              </a:rPr>
              <a:t>=</a:t>
            </a:r>
            <a:r>
              <a:rPr kumimoji="1" lang="en-US" altLang="zh-CN" sz="1600" dirty="0" err="1">
                <a:solidFill>
                  <a:schemeClr val="bg1"/>
                </a:solidFill>
              </a:rPr>
              <a:t>logical_clock</a:t>
            </a:r>
            <a:endParaRPr kumimoji="1" lang="en-US" altLang="zh-CN" sz="1600" dirty="0">
              <a:solidFill>
                <a:schemeClr val="bg1"/>
              </a:solidFill>
            </a:endParaRPr>
          </a:p>
          <a:p>
            <a:r>
              <a:rPr kumimoji="1" lang="en-US" altLang="zh-CN" sz="1600" dirty="0" err="1">
                <a:solidFill>
                  <a:schemeClr val="bg1"/>
                </a:solidFill>
              </a:rPr>
              <a:t>Slave_parallel_workers</a:t>
            </a:r>
            <a:r>
              <a:rPr kumimoji="1" lang="zh-CN" altLang="en-US" sz="1600" dirty="0">
                <a:solidFill>
                  <a:schemeClr val="bg1"/>
                </a:solidFill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</a:rPr>
              <a:t>&gt;</a:t>
            </a:r>
            <a:r>
              <a:rPr kumimoji="1" lang="zh-CN" altLang="en-US" sz="1600" dirty="0">
                <a:solidFill>
                  <a:schemeClr val="bg1"/>
                </a:solidFill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</a:rPr>
              <a:t>0</a:t>
            </a:r>
          </a:p>
          <a:p>
            <a:r>
              <a:rPr kumimoji="1" lang="en-US" altLang="zh-CN" sz="1600" dirty="0" err="1">
                <a:solidFill>
                  <a:schemeClr val="bg1"/>
                </a:solidFill>
              </a:rPr>
              <a:t>Slave_preserve_commit_order</a:t>
            </a:r>
            <a:r>
              <a:rPr kumimoji="1" lang="zh-CN" altLang="en-US" sz="1600" dirty="0">
                <a:solidFill>
                  <a:schemeClr val="bg1"/>
                </a:solidFill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</a:rPr>
              <a:t>=1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DE3B34DD-C61F-6F43-96A0-C099448A9189}"/>
              </a:ext>
            </a:extLst>
          </p:cNvPr>
          <p:cNvCxnSpPr>
            <a:cxnSpLocks/>
          </p:cNvCxnSpPr>
          <p:nvPr/>
        </p:nvCxnSpPr>
        <p:spPr>
          <a:xfrm flipV="1">
            <a:off x="2905690" y="1494212"/>
            <a:ext cx="680836" cy="90008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522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6FC83F-3822-E04D-A1AC-74A902DAA59C}"/>
              </a:ext>
            </a:extLst>
          </p:cNvPr>
          <p:cNvSpPr txBox="1"/>
          <p:nvPr/>
        </p:nvSpPr>
        <p:spPr>
          <a:xfrm>
            <a:off x="349624" y="309282"/>
            <a:ext cx="2775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MySQL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8.0</a:t>
            </a:r>
            <a:r>
              <a:rPr kumimoji="1" lang="zh-CN" altLang="en-US" sz="2400" dirty="0">
                <a:solidFill>
                  <a:schemeClr val="bg1"/>
                </a:solidFill>
              </a:rPr>
              <a:t>复制改进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6E1ECEC-0254-6B44-92E3-00ECCBDDE0C7}"/>
              </a:ext>
            </a:extLst>
          </p:cNvPr>
          <p:cNvSpPr/>
          <p:nvPr/>
        </p:nvSpPr>
        <p:spPr>
          <a:xfrm>
            <a:off x="1113979" y="787066"/>
            <a:ext cx="907200" cy="4968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DD8A4D-81AE-CA4D-868A-4605C879A86F}"/>
              </a:ext>
            </a:extLst>
          </p:cNvPr>
          <p:cNvSpPr/>
          <p:nvPr/>
        </p:nvSpPr>
        <p:spPr>
          <a:xfrm>
            <a:off x="879230" y="1629542"/>
            <a:ext cx="2637693" cy="16353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柱体 7">
            <a:extLst>
              <a:ext uri="{FF2B5EF4-FFF2-40B4-BE49-F238E27FC236}">
                <a16:creationId xmlns:a16="http://schemas.microsoft.com/office/drawing/2014/main" id="{68B86AF7-2258-DE43-8584-2B1315415665}"/>
              </a:ext>
            </a:extLst>
          </p:cNvPr>
          <p:cNvSpPr/>
          <p:nvPr/>
        </p:nvSpPr>
        <p:spPr>
          <a:xfrm>
            <a:off x="1262398" y="2157081"/>
            <a:ext cx="610363" cy="77372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M1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6C146B-3F45-9040-8F74-AB5C556C6D9E}"/>
              </a:ext>
            </a:extLst>
          </p:cNvPr>
          <p:cNvSpPr/>
          <p:nvPr/>
        </p:nvSpPr>
        <p:spPr>
          <a:xfrm>
            <a:off x="2198075" y="2253795"/>
            <a:ext cx="764931" cy="606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DML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3ACD1E-A27A-F04F-863E-047CD18E8668}"/>
              </a:ext>
            </a:extLst>
          </p:cNvPr>
          <p:cNvSpPr/>
          <p:nvPr/>
        </p:nvSpPr>
        <p:spPr>
          <a:xfrm>
            <a:off x="3900091" y="2293360"/>
            <a:ext cx="1617785" cy="527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Comm</a:t>
            </a:r>
          </a:p>
          <a:p>
            <a:pPr algn="ctr"/>
            <a:r>
              <a:rPr kumimoji="1" lang="en-US" altLang="zh-CN" dirty="0"/>
              <a:t>Framework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8D0599-3B65-1A4D-AF03-61DFD42F7564}"/>
              </a:ext>
            </a:extLst>
          </p:cNvPr>
          <p:cNvSpPr/>
          <p:nvPr/>
        </p:nvSpPr>
        <p:spPr>
          <a:xfrm>
            <a:off x="6216161" y="1629542"/>
            <a:ext cx="4053254" cy="16353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9DA844-A25C-054D-908D-2B830A89DEBE}"/>
              </a:ext>
            </a:extLst>
          </p:cNvPr>
          <p:cNvSpPr/>
          <p:nvPr/>
        </p:nvSpPr>
        <p:spPr>
          <a:xfrm>
            <a:off x="6526821" y="2253793"/>
            <a:ext cx="764931" cy="606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DML</a:t>
            </a:r>
            <a:endParaRPr kumimoji="1" lang="zh-CN" altLang="en-US" dirty="0"/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C4420566-E681-3047-9E88-AC3D3D0B2D26}"/>
              </a:ext>
            </a:extLst>
          </p:cNvPr>
          <p:cNvSpPr/>
          <p:nvPr/>
        </p:nvSpPr>
        <p:spPr>
          <a:xfrm>
            <a:off x="7973860" y="2113115"/>
            <a:ext cx="610363" cy="77372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S1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C8CDCE2-1724-A946-A001-288344EB211F}"/>
              </a:ext>
            </a:extLst>
          </p:cNvPr>
          <p:cNvSpPr/>
          <p:nvPr/>
        </p:nvSpPr>
        <p:spPr>
          <a:xfrm>
            <a:off x="9110828" y="2253792"/>
            <a:ext cx="764931" cy="606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DML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3531F55-F518-474C-84FE-FB6BEF8443EE}"/>
              </a:ext>
            </a:extLst>
          </p:cNvPr>
          <p:cNvSpPr txBox="1"/>
          <p:nvPr/>
        </p:nvSpPr>
        <p:spPr>
          <a:xfrm>
            <a:off x="1996286" y="1820015"/>
            <a:ext cx="111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Binary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log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6F4FF05-D197-D149-BE03-BEFC8BB4E4C3}"/>
              </a:ext>
            </a:extLst>
          </p:cNvPr>
          <p:cNvSpPr txBox="1"/>
          <p:nvPr/>
        </p:nvSpPr>
        <p:spPr>
          <a:xfrm>
            <a:off x="6350703" y="1800937"/>
            <a:ext cx="97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relay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log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D9FFD9D-D03A-E54A-B828-97B8166242BB}"/>
              </a:ext>
            </a:extLst>
          </p:cNvPr>
          <p:cNvSpPr txBox="1"/>
          <p:nvPr/>
        </p:nvSpPr>
        <p:spPr>
          <a:xfrm>
            <a:off x="8934710" y="1759906"/>
            <a:ext cx="111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Binary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log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3068F09B-7274-3240-A8F6-466B19BDE814}"/>
              </a:ext>
            </a:extLst>
          </p:cNvPr>
          <p:cNvCxnSpPr>
            <a:cxnSpLocks/>
          </p:cNvCxnSpPr>
          <p:nvPr/>
        </p:nvCxnSpPr>
        <p:spPr>
          <a:xfrm>
            <a:off x="2963006" y="2557126"/>
            <a:ext cx="937085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E0428515-470D-9A40-B836-E1E52EA4868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517876" y="2557126"/>
            <a:ext cx="1008945" cy="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5080BB78-03FB-6742-9716-A556182CF172}"/>
              </a:ext>
            </a:extLst>
          </p:cNvPr>
          <p:cNvCxnSpPr>
            <a:cxnSpLocks/>
          </p:cNvCxnSpPr>
          <p:nvPr/>
        </p:nvCxnSpPr>
        <p:spPr>
          <a:xfrm>
            <a:off x="7291752" y="2557126"/>
            <a:ext cx="68210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669A0E07-305C-8E44-92FF-484FFF425BC6}"/>
              </a:ext>
            </a:extLst>
          </p:cNvPr>
          <p:cNvCxnSpPr>
            <a:cxnSpLocks/>
          </p:cNvCxnSpPr>
          <p:nvPr/>
        </p:nvCxnSpPr>
        <p:spPr>
          <a:xfrm>
            <a:off x="8584223" y="2538072"/>
            <a:ext cx="526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B2F1C88-52D2-8844-9626-979BBE20E41B}"/>
              </a:ext>
            </a:extLst>
          </p:cNvPr>
          <p:cNvCxnSpPr>
            <a:cxnSpLocks/>
          </p:cNvCxnSpPr>
          <p:nvPr/>
        </p:nvCxnSpPr>
        <p:spPr>
          <a:xfrm>
            <a:off x="1887415" y="2538072"/>
            <a:ext cx="3106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B367F3B8-F6FE-EA4D-A53B-D5D0921215CD}"/>
              </a:ext>
            </a:extLst>
          </p:cNvPr>
          <p:cNvCxnSpPr>
            <a:cxnSpLocks/>
          </p:cNvCxnSpPr>
          <p:nvPr/>
        </p:nvCxnSpPr>
        <p:spPr>
          <a:xfrm>
            <a:off x="1567579" y="1305595"/>
            <a:ext cx="1" cy="916157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4EFE8ACE-DE0E-2947-B563-A766FBB2395E}"/>
              </a:ext>
            </a:extLst>
          </p:cNvPr>
          <p:cNvSpPr txBox="1"/>
          <p:nvPr/>
        </p:nvSpPr>
        <p:spPr>
          <a:xfrm>
            <a:off x="8395516" y="2878020"/>
            <a:ext cx="191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log_slave_updates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B75BAE-062E-A847-801B-DB141BDE9376}"/>
              </a:ext>
            </a:extLst>
          </p:cNvPr>
          <p:cNvSpPr txBox="1"/>
          <p:nvPr/>
        </p:nvSpPr>
        <p:spPr>
          <a:xfrm>
            <a:off x="5482706" y="3563815"/>
            <a:ext cx="109857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io_thread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A8E715E-1F69-674B-AE9B-77A2230438DE}"/>
              </a:ext>
            </a:extLst>
          </p:cNvPr>
          <p:cNvSpPr txBox="1"/>
          <p:nvPr/>
        </p:nvSpPr>
        <p:spPr>
          <a:xfrm>
            <a:off x="7120770" y="3603380"/>
            <a:ext cx="118833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sql_thread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B9D302-0554-6848-B071-49D191ECA8B1}"/>
              </a:ext>
            </a:extLst>
          </p:cNvPr>
          <p:cNvCxnSpPr>
            <a:cxnSpLocks/>
          </p:cNvCxnSpPr>
          <p:nvPr/>
        </p:nvCxnSpPr>
        <p:spPr>
          <a:xfrm flipV="1">
            <a:off x="5960216" y="2585704"/>
            <a:ext cx="35070" cy="94953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A31DFB16-730F-6B4F-A9F0-673AB8334944}"/>
              </a:ext>
            </a:extLst>
          </p:cNvPr>
          <p:cNvCxnSpPr>
            <a:cxnSpLocks/>
          </p:cNvCxnSpPr>
          <p:nvPr/>
        </p:nvCxnSpPr>
        <p:spPr>
          <a:xfrm flipH="1" flipV="1">
            <a:off x="7636446" y="2614281"/>
            <a:ext cx="9642" cy="94953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D665ED38-DBDA-0D4E-ACFB-B7323E4D3138}"/>
              </a:ext>
            </a:extLst>
          </p:cNvPr>
          <p:cNvSpPr txBox="1"/>
          <p:nvPr/>
        </p:nvSpPr>
        <p:spPr>
          <a:xfrm>
            <a:off x="6240003" y="1023937"/>
            <a:ext cx="201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MySQL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8.0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</a:rPr>
              <a:t>writeset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BBD90AF-72AC-F242-A4A8-DEAFEF9B2378}"/>
              </a:ext>
            </a:extLst>
          </p:cNvPr>
          <p:cNvSpPr txBox="1"/>
          <p:nvPr/>
        </p:nvSpPr>
        <p:spPr>
          <a:xfrm>
            <a:off x="7109578" y="3968205"/>
            <a:ext cx="44256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err="1">
                <a:solidFill>
                  <a:schemeClr val="bg1"/>
                </a:solidFill>
              </a:rPr>
              <a:t>Slave_parallel_type</a:t>
            </a:r>
            <a:r>
              <a:rPr kumimoji="1" lang="en-US" altLang="zh-CN" sz="1400" dirty="0">
                <a:solidFill>
                  <a:schemeClr val="bg1"/>
                </a:solidFill>
              </a:rPr>
              <a:t>=</a:t>
            </a:r>
            <a:r>
              <a:rPr kumimoji="1" lang="en-US" altLang="zh-CN" sz="1400" dirty="0" err="1">
                <a:solidFill>
                  <a:schemeClr val="bg1"/>
                </a:solidFill>
              </a:rPr>
              <a:t>logical_clock</a:t>
            </a:r>
            <a:endParaRPr kumimoji="1" lang="en-US" altLang="zh-CN" sz="1400" dirty="0">
              <a:solidFill>
                <a:schemeClr val="bg1"/>
              </a:solidFill>
            </a:endParaRPr>
          </a:p>
          <a:p>
            <a:r>
              <a:rPr kumimoji="1" lang="en-US" altLang="zh-CN" sz="1400" dirty="0" err="1">
                <a:solidFill>
                  <a:schemeClr val="bg1"/>
                </a:solidFill>
              </a:rPr>
              <a:t>Slave_parallel_workers</a:t>
            </a:r>
            <a:r>
              <a:rPr kumimoji="1" lang="zh-CN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</a:rPr>
              <a:t>&gt;</a:t>
            </a:r>
            <a:r>
              <a:rPr kumimoji="1" lang="zh-CN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</a:rPr>
              <a:t>0</a:t>
            </a:r>
          </a:p>
          <a:p>
            <a:r>
              <a:rPr kumimoji="1" lang="en-US" altLang="zh-CN" sz="1400" dirty="0" err="1">
                <a:solidFill>
                  <a:srgbClr val="FF0000"/>
                </a:solidFill>
              </a:rPr>
              <a:t>binlog_transaction_dependency_tracking</a:t>
            </a:r>
            <a:r>
              <a:rPr kumimoji="1" lang="en-US" altLang="zh-CN" sz="1400" dirty="0">
                <a:solidFill>
                  <a:srgbClr val="FF0000"/>
                </a:solidFill>
              </a:rPr>
              <a:t>=</a:t>
            </a:r>
            <a:r>
              <a:rPr kumimoji="1" lang="en-US" altLang="zh-CN" sz="1400" dirty="0" err="1">
                <a:solidFill>
                  <a:srgbClr val="FF0000"/>
                </a:solidFill>
              </a:rPr>
              <a:t>writeset</a:t>
            </a:r>
            <a:endParaRPr kumimoji="1" lang="en-US" altLang="zh-CN" sz="1400" dirty="0">
              <a:solidFill>
                <a:srgbClr val="FF0000"/>
              </a:solidFill>
            </a:endParaRPr>
          </a:p>
          <a:p>
            <a:r>
              <a:rPr kumimoji="1" lang="en-US" altLang="zh-CN" sz="1400" dirty="0" err="1">
                <a:solidFill>
                  <a:srgbClr val="FF0000"/>
                </a:solidFill>
              </a:rPr>
              <a:t>transaction_write_set_extraction</a:t>
            </a:r>
            <a:r>
              <a:rPr kumimoji="1" lang="en-US" altLang="zh-CN" sz="1400" dirty="0">
                <a:solidFill>
                  <a:srgbClr val="FF0000"/>
                </a:solidFill>
              </a:rPr>
              <a:t>=XXHASH64</a:t>
            </a:r>
          </a:p>
          <a:p>
            <a:r>
              <a:rPr kumimoji="1" lang="en-US" altLang="zh-CN" sz="1400" dirty="0" err="1">
                <a:solidFill>
                  <a:schemeClr val="bg1"/>
                </a:solidFill>
              </a:rPr>
              <a:t>Slave_preserve_commit_order</a:t>
            </a:r>
            <a:r>
              <a:rPr kumimoji="1" lang="zh-CN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</a:rPr>
              <a:t>=1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3716F13-2223-3E4F-A968-C833DB3CF851}"/>
              </a:ext>
            </a:extLst>
          </p:cNvPr>
          <p:cNvSpPr txBox="1"/>
          <p:nvPr/>
        </p:nvSpPr>
        <p:spPr>
          <a:xfrm>
            <a:off x="836163" y="3418714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表结构设计：必须有主键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启用</a:t>
            </a:r>
            <a:r>
              <a:rPr kumimoji="1" lang="en-US" altLang="zh-CN">
                <a:solidFill>
                  <a:srgbClr val="FF0000"/>
                </a:solidFill>
              </a:rPr>
              <a:t>GTID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074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4157</TotalTime>
  <Words>2208</Words>
  <Application>Microsoft Macintosh PowerPoint</Application>
  <PresentationFormat>自定义</PresentationFormat>
  <Paragraphs>349</Paragraphs>
  <Slides>36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等线</vt:lpstr>
      <vt:lpstr>Microsoft YaHei</vt:lpstr>
      <vt:lpstr>PingFang SC</vt:lpstr>
      <vt:lpstr>PingFang SC Light</vt:lpstr>
      <vt:lpstr>Songti TC</vt:lpstr>
      <vt:lpstr>Arial</vt:lpstr>
      <vt:lpstr>Calibri</vt:lpstr>
      <vt:lpstr>Calibri Light</vt:lpstr>
      <vt:lpstr>Helvetica</vt:lpstr>
      <vt:lpstr>Helvetica Light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MySQL 8.0 SQL优化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QA环节 知数堂专注MySQL技能提高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70</cp:revision>
  <dcterms:created xsi:type="dcterms:W3CDTF">2020-11-05T03:35:50Z</dcterms:created>
  <dcterms:modified xsi:type="dcterms:W3CDTF">2020-12-04T13:54:50Z</dcterms:modified>
</cp:coreProperties>
</file>